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56" r:id="rId2"/>
    <p:sldId id="277" r:id="rId3"/>
    <p:sldId id="257" r:id="rId4"/>
    <p:sldId id="283" r:id="rId5"/>
    <p:sldId id="261" r:id="rId6"/>
    <p:sldId id="262" r:id="rId7"/>
    <p:sldId id="284" r:id="rId8"/>
    <p:sldId id="268" r:id="rId9"/>
    <p:sldId id="263" r:id="rId10"/>
    <p:sldId id="281" r:id="rId11"/>
    <p:sldId id="264" r:id="rId12"/>
    <p:sldId id="265" r:id="rId13"/>
    <p:sldId id="272" r:id="rId14"/>
    <p:sldId id="273" r:id="rId15"/>
    <p:sldId id="285" r:id="rId16"/>
    <p:sldId id="286" r:id="rId17"/>
    <p:sldId id="287" r:id="rId18"/>
    <p:sldId id="270" r:id="rId19"/>
    <p:sldId id="288" r:id="rId20"/>
    <p:sldId id="271" r:id="rId2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F638"/>
    <a:srgbClr val="008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85641-C105-42DF-9F03-DE997A0E5755}" v="229" dt="2023-02-22T13:02:25.0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26" autoAdjust="0"/>
    <p:restoredTop sz="88227" autoAdjust="0"/>
  </p:normalViewPr>
  <p:slideViewPr>
    <p:cSldViewPr snapToGrid="0">
      <p:cViewPr varScale="1">
        <p:scale>
          <a:sx n="70" d="100"/>
          <a:sy n="70" d="100"/>
        </p:scale>
        <p:origin x="1488" y="5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vub-my.sharepoint.com/personal/ruben_debeuf_vub_be/Documents/PhD/Doctoral%20Research/Project%202%20-%20SAIRE/Clinical%20trials/Smart%20walker/Clinical%20trials/SAIRE%20SW.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vub-my.sharepoint.com/personal/ruben_debeuf_vub_be/Documents/PhD/Doctoral%20Research/Project%202%20-%20SAIRE/Clinical%20trials/Smart%20walker/Clinical%20trials/SAIRE%20SW.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vub-my.sharepoint.com/personal/ruben_debeuf_vub_be/Documents/PhD/Doctoral%20Research/Project%202%20-%20SAIRE/Clinical%20trials/Smart%20walker/Clinical%20trials/SAIRE%20SW.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vub-my.sharepoint.com/personal/ruben_debeuf_vub_be/Documents/PhD/Doctoral%20Research/Project%202%20-%20SAIRE/Clinical%20trials/Smart%20walker/Clinical%20trials/SAIRE%20SW.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vub-my.sharepoint.com/personal/ruben_debeuf_vub_be/Documents/PhD/Doctoral%20Research/Project%202%20-%20SAIRE/Clinical%20trials/Smart%20walker/Clinical%20trials/SAIRE%20SW.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59688978052557E-2"/>
          <c:y val="0.17685256414154621"/>
          <c:w val="0.94040585503018614"/>
          <c:h val="0.78326078958410628"/>
        </c:manualLayout>
      </c:layout>
      <c:lineChart>
        <c:grouping val="standard"/>
        <c:varyColors val="0"/>
        <c:ser>
          <c:idx val="0"/>
          <c:order val="0"/>
          <c:spPr>
            <a:ln w="19050" cap="rnd">
              <a:noFill/>
              <a:round/>
            </a:ln>
            <a:effectLst/>
          </c:spPr>
          <c:marker>
            <c:symbol val="dash"/>
            <c:size val="5"/>
            <c:spPr>
              <a:solidFill>
                <a:schemeClr val="tx1"/>
              </a:solidFill>
              <a:ln w="9525">
                <a:solidFill>
                  <a:schemeClr val="tx1"/>
                </a:solidFill>
              </a:ln>
              <a:effectLst/>
            </c:spPr>
          </c:marker>
          <c:dPt>
            <c:idx val="0"/>
            <c:marker>
              <c:symbol val="dash"/>
              <c:size val="5"/>
              <c:spPr>
                <a:solidFill>
                  <a:srgbClr val="C00000"/>
                </a:solidFill>
                <a:ln w="9525">
                  <a:solidFill>
                    <a:srgbClr val="C00000"/>
                  </a:solidFill>
                </a:ln>
                <a:effectLst/>
              </c:spPr>
            </c:marker>
            <c:bubble3D val="0"/>
            <c:extLst>
              <c:ext xmlns:c16="http://schemas.microsoft.com/office/drawing/2014/chart" uri="{C3380CC4-5D6E-409C-BE32-E72D297353CC}">
                <c16:uniqueId val="{00000000-AF80-48B2-A9DF-DF7BE23E118D}"/>
              </c:ext>
            </c:extLst>
          </c:dPt>
          <c:dPt>
            <c:idx val="1"/>
            <c:marker>
              <c:symbol val="dash"/>
              <c:size val="5"/>
              <c:spPr>
                <a:solidFill>
                  <a:srgbClr val="008000"/>
                </a:solidFill>
                <a:ln w="9525">
                  <a:solidFill>
                    <a:srgbClr val="008000"/>
                  </a:solidFill>
                </a:ln>
                <a:effectLst/>
              </c:spPr>
            </c:marker>
            <c:bubble3D val="0"/>
            <c:extLst>
              <c:ext xmlns:c16="http://schemas.microsoft.com/office/drawing/2014/chart" uri="{C3380CC4-5D6E-409C-BE32-E72D297353CC}">
                <c16:uniqueId val="{00000001-AF80-48B2-A9DF-DF7BE23E118D}"/>
              </c:ext>
            </c:extLst>
          </c:dPt>
          <c:dPt>
            <c:idx val="2"/>
            <c:marker>
              <c:symbol val="dash"/>
              <c:size val="5"/>
              <c:spPr>
                <a:solidFill>
                  <a:srgbClr val="002060"/>
                </a:solidFill>
                <a:ln w="9525">
                  <a:solidFill>
                    <a:srgbClr val="002060"/>
                  </a:solidFill>
                </a:ln>
                <a:effectLst/>
              </c:spPr>
            </c:marker>
            <c:bubble3D val="0"/>
            <c:extLst>
              <c:ext xmlns:c16="http://schemas.microsoft.com/office/drawing/2014/chart" uri="{C3380CC4-5D6E-409C-BE32-E72D297353CC}">
                <c16:uniqueId val="{00000002-AF80-48B2-A9DF-DF7BE23E118D}"/>
              </c:ext>
            </c:extLst>
          </c:dPt>
          <c:dPt>
            <c:idx val="3"/>
            <c:marker>
              <c:symbol val="dash"/>
              <c:size val="5"/>
              <c:spPr>
                <a:solidFill>
                  <a:srgbClr val="FF9900"/>
                </a:solidFill>
                <a:ln w="9525">
                  <a:solidFill>
                    <a:srgbClr val="FF9900"/>
                  </a:solidFill>
                </a:ln>
                <a:effectLst/>
              </c:spPr>
            </c:marker>
            <c:bubble3D val="0"/>
            <c:extLst>
              <c:ext xmlns:c16="http://schemas.microsoft.com/office/drawing/2014/chart" uri="{C3380CC4-5D6E-409C-BE32-E72D297353CC}">
                <c16:uniqueId val="{00000003-AF80-48B2-A9DF-DF7BE23E118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nl-B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'USE graf'!$S$3:$V$3</c:f>
              <c:strCache>
                <c:ptCount val="4"/>
                <c:pt idx="0">
                  <c:v>Nut</c:v>
                </c:pt>
                <c:pt idx="1">
                  <c:v>Gebruiksgemak</c:v>
                </c:pt>
                <c:pt idx="2">
                  <c:v>Gemakkelijk te leren</c:v>
                </c:pt>
                <c:pt idx="3">
                  <c:v>Tevredenheid</c:v>
                </c:pt>
              </c:strCache>
            </c:strRef>
          </c:cat>
          <c:val>
            <c:numRef>
              <c:f>'USE graf'!$S$4:$V$4</c:f>
              <c:numCache>
                <c:formatCode>0.00</c:formatCode>
                <c:ptCount val="4"/>
                <c:pt idx="0">
                  <c:v>6.6236061730399491</c:v>
                </c:pt>
                <c:pt idx="1">
                  <c:v>6.6554968318114049</c:v>
                </c:pt>
                <c:pt idx="2">
                  <c:v>6.9707839628625727</c:v>
                </c:pt>
                <c:pt idx="3">
                  <c:v>6.6331058085067633</c:v>
                </c:pt>
              </c:numCache>
            </c:numRef>
          </c:val>
          <c:smooth val="0"/>
          <c:extLst>
            <c:ext xmlns:c16="http://schemas.microsoft.com/office/drawing/2014/chart" uri="{C3380CC4-5D6E-409C-BE32-E72D297353CC}">
              <c16:uniqueId val="{00000004-AF80-48B2-A9DF-DF7BE23E118D}"/>
            </c:ext>
          </c:extLst>
        </c:ser>
        <c:ser>
          <c:idx val="1"/>
          <c:order val="1"/>
          <c:spPr>
            <a:ln w="19050" cap="rnd">
              <a:noFill/>
              <a:round/>
            </a:ln>
            <a:effectLst/>
          </c:spPr>
          <c:marker>
            <c:symbol val="diamond"/>
            <c:size val="5"/>
            <c:spPr>
              <a:solidFill>
                <a:schemeClr val="tx1"/>
              </a:solidFill>
              <a:ln w="9525">
                <a:solidFill>
                  <a:schemeClr val="tx1"/>
                </a:solidFill>
              </a:ln>
              <a:effectLst/>
            </c:spPr>
          </c:marker>
          <c:dPt>
            <c:idx val="0"/>
            <c:marker>
              <c:symbol val="diamond"/>
              <c:size val="5"/>
              <c:spPr>
                <a:solidFill>
                  <a:srgbClr val="C00000"/>
                </a:solidFill>
                <a:ln w="9525">
                  <a:solidFill>
                    <a:srgbClr val="C00000"/>
                  </a:solidFill>
                </a:ln>
                <a:effectLst/>
              </c:spPr>
            </c:marker>
            <c:bubble3D val="0"/>
            <c:extLst>
              <c:ext xmlns:c16="http://schemas.microsoft.com/office/drawing/2014/chart" uri="{C3380CC4-5D6E-409C-BE32-E72D297353CC}">
                <c16:uniqueId val="{00000005-AF80-48B2-A9DF-DF7BE23E118D}"/>
              </c:ext>
            </c:extLst>
          </c:dPt>
          <c:dPt>
            <c:idx val="1"/>
            <c:marker>
              <c:symbol val="diamond"/>
              <c:size val="5"/>
              <c:spPr>
                <a:solidFill>
                  <a:srgbClr val="008000"/>
                </a:solidFill>
                <a:ln w="9525">
                  <a:solidFill>
                    <a:srgbClr val="008000"/>
                  </a:solidFill>
                </a:ln>
                <a:effectLst/>
              </c:spPr>
            </c:marker>
            <c:bubble3D val="0"/>
            <c:extLst>
              <c:ext xmlns:c16="http://schemas.microsoft.com/office/drawing/2014/chart" uri="{C3380CC4-5D6E-409C-BE32-E72D297353CC}">
                <c16:uniqueId val="{00000006-AF80-48B2-A9DF-DF7BE23E118D}"/>
              </c:ext>
            </c:extLst>
          </c:dPt>
          <c:dPt>
            <c:idx val="2"/>
            <c:marker>
              <c:symbol val="diamond"/>
              <c:size val="5"/>
              <c:spPr>
                <a:solidFill>
                  <a:srgbClr val="002060"/>
                </a:solidFill>
                <a:ln w="9525">
                  <a:solidFill>
                    <a:srgbClr val="002060"/>
                  </a:solidFill>
                </a:ln>
                <a:effectLst/>
              </c:spPr>
            </c:marker>
            <c:bubble3D val="0"/>
            <c:extLst>
              <c:ext xmlns:c16="http://schemas.microsoft.com/office/drawing/2014/chart" uri="{C3380CC4-5D6E-409C-BE32-E72D297353CC}">
                <c16:uniqueId val="{00000007-AF80-48B2-A9DF-DF7BE23E118D}"/>
              </c:ext>
            </c:extLst>
          </c:dPt>
          <c:dPt>
            <c:idx val="3"/>
            <c:marker>
              <c:symbol val="diamond"/>
              <c:size val="5"/>
              <c:spPr>
                <a:solidFill>
                  <a:srgbClr val="FF9900"/>
                </a:solidFill>
                <a:ln w="9525">
                  <a:solidFill>
                    <a:srgbClr val="FF9900"/>
                  </a:solidFill>
                </a:ln>
                <a:effectLst/>
              </c:spPr>
            </c:marker>
            <c:bubble3D val="0"/>
            <c:extLst>
              <c:ext xmlns:c16="http://schemas.microsoft.com/office/drawing/2014/chart" uri="{C3380CC4-5D6E-409C-BE32-E72D297353CC}">
                <c16:uniqueId val="{00000008-AF80-48B2-A9DF-DF7BE23E118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nl-B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'USE graf'!$S$3:$V$3</c:f>
              <c:strCache>
                <c:ptCount val="4"/>
                <c:pt idx="0">
                  <c:v>Nut</c:v>
                </c:pt>
                <c:pt idx="1">
                  <c:v>Gebruiksgemak</c:v>
                </c:pt>
                <c:pt idx="2">
                  <c:v>Gemakkelijk te leren</c:v>
                </c:pt>
                <c:pt idx="3">
                  <c:v>Tevredenheid</c:v>
                </c:pt>
              </c:strCache>
            </c:strRef>
          </c:cat>
          <c:val>
            <c:numRef>
              <c:f>'USE graf'!$S$5:$V$5</c:f>
              <c:numCache>
                <c:formatCode>0.00</c:formatCode>
                <c:ptCount val="4"/>
                <c:pt idx="0">
                  <c:v>5.5961538461538458</c:v>
                </c:pt>
                <c:pt idx="1">
                  <c:v>5.8881118881118892</c:v>
                </c:pt>
                <c:pt idx="2">
                  <c:v>5.8461538461538458</c:v>
                </c:pt>
                <c:pt idx="3">
                  <c:v>5.5714285714285712</c:v>
                </c:pt>
              </c:numCache>
            </c:numRef>
          </c:val>
          <c:smooth val="0"/>
          <c:extLst>
            <c:ext xmlns:c16="http://schemas.microsoft.com/office/drawing/2014/chart" uri="{C3380CC4-5D6E-409C-BE32-E72D297353CC}">
              <c16:uniqueId val="{00000009-AF80-48B2-A9DF-DF7BE23E118D}"/>
            </c:ext>
          </c:extLst>
        </c:ser>
        <c:ser>
          <c:idx val="2"/>
          <c:order val="2"/>
          <c:spPr>
            <a:ln w="19050" cap="rnd">
              <a:noFill/>
              <a:round/>
            </a:ln>
            <a:effectLst/>
          </c:spPr>
          <c:marker>
            <c:symbol val="dash"/>
            <c:size val="5"/>
            <c:spPr>
              <a:solidFill>
                <a:srgbClr val="C00000"/>
              </a:solidFill>
              <a:ln w="9525">
                <a:solidFill>
                  <a:srgbClr val="C00000"/>
                </a:solidFill>
              </a:ln>
              <a:effectLst/>
            </c:spPr>
          </c:marker>
          <c:dPt>
            <c:idx val="1"/>
            <c:marker>
              <c:symbol val="dash"/>
              <c:size val="5"/>
              <c:spPr>
                <a:solidFill>
                  <a:srgbClr val="008000"/>
                </a:solidFill>
                <a:ln w="9525">
                  <a:solidFill>
                    <a:srgbClr val="008000"/>
                  </a:solidFill>
                </a:ln>
                <a:effectLst/>
              </c:spPr>
            </c:marker>
            <c:bubble3D val="0"/>
            <c:extLst>
              <c:ext xmlns:c16="http://schemas.microsoft.com/office/drawing/2014/chart" uri="{C3380CC4-5D6E-409C-BE32-E72D297353CC}">
                <c16:uniqueId val="{0000000A-AF80-48B2-A9DF-DF7BE23E118D}"/>
              </c:ext>
            </c:extLst>
          </c:dPt>
          <c:dPt>
            <c:idx val="2"/>
            <c:marker>
              <c:symbol val="dash"/>
              <c:size val="5"/>
              <c:spPr>
                <a:solidFill>
                  <a:srgbClr val="002060"/>
                </a:solidFill>
                <a:ln w="9525">
                  <a:solidFill>
                    <a:srgbClr val="002060"/>
                  </a:solidFill>
                </a:ln>
                <a:effectLst/>
              </c:spPr>
            </c:marker>
            <c:bubble3D val="0"/>
            <c:extLst>
              <c:ext xmlns:c16="http://schemas.microsoft.com/office/drawing/2014/chart" uri="{C3380CC4-5D6E-409C-BE32-E72D297353CC}">
                <c16:uniqueId val="{0000000B-AF80-48B2-A9DF-DF7BE23E118D}"/>
              </c:ext>
            </c:extLst>
          </c:dPt>
          <c:dPt>
            <c:idx val="3"/>
            <c:marker>
              <c:symbol val="dash"/>
              <c:size val="5"/>
              <c:spPr>
                <a:solidFill>
                  <a:srgbClr val="FF9900"/>
                </a:solidFill>
                <a:ln w="9525">
                  <a:solidFill>
                    <a:srgbClr val="FF9900"/>
                  </a:solidFill>
                </a:ln>
                <a:effectLst/>
              </c:spPr>
            </c:marker>
            <c:bubble3D val="0"/>
            <c:extLst>
              <c:ext xmlns:c16="http://schemas.microsoft.com/office/drawing/2014/chart" uri="{C3380CC4-5D6E-409C-BE32-E72D297353CC}">
                <c16:uniqueId val="{0000000C-AF80-48B2-A9DF-DF7BE23E118D}"/>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nl-BE"/>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'USE graf'!$S$3:$V$3</c:f>
              <c:strCache>
                <c:ptCount val="4"/>
                <c:pt idx="0">
                  <c:v>Nut</c:v>
                </c:pt>
                <c:pt idx="1">
                  <c:v>Gebruiksgemak</c:v>
                </c:pt>
                <c:pt idx="2">
                  <c:v>Gemakkelijk te leren</c:v>
                </c:pt>
                <c:pt idx="3">
                  <c:v>Tevredenheid</c:v>
                </c:pt>
              </c:strCache>
            </c:strRef>
          </c:cat>
          <c:val>
            <c:numRef>
              <c:f>'USE graf'!$S$6:$V$6</c:f>
              <c:numCache>
                <c:formatCode>0.00</c:formatCode>
                <c:ptCount val="4"/>
                <c:pt idx="0">
                  <c:v>4.5687015192677425</c:v>
                </c:pt>
                <c:pt idx="1">
                  <c:v>5.1207269444123735</c:v>
                </c:pt>
                <c:pt idx="2">
                  <c:v>4.7215237294451189</c:v>
                </c:pt>
                <c:pt idx="3">
                  <c:v>4.509751334350379</c:v>
                </c:pt>
              </c:numCache>
            </c:numRef>
          </c:val>
          <c:smooth val="0"/>
          <c:extLst>
            <c:ext xmlns:c16="http://schemas.microsoft.com/office/drawing/2014/chart" uri="{C3380CC4-5D6E-409C-BE32-E72D297353CC}">
              <c16:uniqueId val="{0000000D-AF80-48B2-A9DF-DF7BE23E118D}"/>
            </c:ext>
          </c:extLst>
        </c:ser>
        <c:dLbls>
          <c:dLblPos val="r"/>
          <c:showLegendKey val="0"/>
          <c:showVal val="1"/>
          <c:showCatName val="0"/>
          <c:showSerName val="0"/>
          <c:showPercent val="0"/>
          <c:showBubbleSize val="0"/>
        </c:dLbls>
        <c:hiLowLines>
          <c:spPr>
            <a:ln w="9525" cap="flat" cmpd="sng" algn="ctr">
              <a:solidFill>
                <a:schemeClr val="tx1">
                  <a:lumMod val="50000"/>
                  <a:lumOff val="50000"/>
                </a:schemeClr>
              </a:solidFill>
              <a:round/>
            </a:ln>
            <a:effectLst/>
          </c:spPr>
        </c:hiLowLines>
        <c:marker val="1"/>
        <c:smooth val="0"/>
        <c:axId val="235886639"/>
        <c:axId val="235879567"/>
      </c:lineChart>
      <c:catAx>
        <c:axId val="235886639"/>
        <c:scaling>
          <c:orientation val="minMax"/>
        </c:scaling>
        <c:delete val="1"/>
        <c:axPos val="b"/>
        <c:majorGridlines>
          <c:spPr>
            <a:ln w="9525" cap="flat" cmpd="sng" algn="ctr">
              <a:noFill/>
              <a:round/>
            </a:ln>
            <a:effectLst/>
          </c:spPr>
        </c:majorGridlines>
        <c:numFmt formatCode="General" sourceLinked="1"/>
        <c:majorTickMark val="out"/>
        <c:minorTickMark val="none"/>
        <c:tickLblPos val="nextTo"/>
        <c:crossAx val="235879567"/>
        <c:crosses val="autoZero"/>
        <c:auto val="1"/>
        <c:lblAlgn val="ctr"/>
        <c:lblOffset val="100"/>
        <c:noMultiLvlLbl val="0"/>
      </c:catAx>
      <c:valAx>
        <c:axId val="235879567"/>
        <c:scaling>
          <c:orientation val="minMax"/>
          <c:max val="7"/>
          <c:min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no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23588663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nl-BE" sz="1800" b="1" dirty="0" err="1">
                <a:solidFill>
                  <a:schemeClr val="tx1"/>
                </a:solidFill>
              </a:rPr>
              <a:t>Usefulness</a:t>
            </a:r>
            <a:endParaRPr lang="nl-BE" sz="1800" b="1" dirty="0">
              <a:solidFill>
                <a:schemeClr val="tx1"/>
              </a:solidFill>
            </a:endParaRPr>
          </a:p>
        </c:rich>
      </c:tx>
      <c:layout>
        <c:manualLayout>
          <c:xMode val="edge"/>
          <c:yMode val="edge"/>
          <c:x val="0.38622488038277514"/>
          <c:y val="1.551353464282224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stacked"/>
        <c:varyColors val="0"/>
        <c:ser>
          <c:idx val="0"/>
          <c:order val="0"/>
          <c:tx>
            <c:strRef>
              <c:f>'USE graf'!$C$2</c:f>
              <c:strCache>
                <c:ptCount val="1"/>
                <c:pt idx="0">
                  <c:v>1</c:v>
                </c:pt>
              </c:strCache>
            </c:strRef>
          </c:tx>
          <c:spPr>
            <a:solidFill>
              <a:srgbClr val="FF0000"/>
            </a:solidFill>
            <a:ln>
              <a:noFill/>
            </a:ln>
            <a:effectLst/>
          </c:spPr>
          <c:invertIfNegative val="0"/>
          <c:cat>
            <c:strRef>
              <c:f>'USE graf'!$B$4:$B$11</c:f>
              <c:strCache>
                <c:ptCount val="8"/>
                <c:pt idx="0">
                  <c:v>Het helpt me effectiever te zijn</c:v>
                </c:pt>
                <c:pt idx="1">
                  <c:v>Het helpt me productief te zijn</c:v>
                </c:pt>
                <c:pt idx="2">
                  <c:v>Het is handig</c:v>
                </c:pt>
                <c:pt idx="3">
                  <c:v>Het geeft me meer controle over mijn therapeutische activiteiten</c:v>
                </c:pt>
                <c:pt idx="4">
                  <c:v>Het maakt de dingen die ik wil bereiken gemakkelijker uitvoerbaar</c:v>
                </c:pt>
                <c:pt idx="5">
                  <c:v>Het bespaart me tijd als ik het gebruik</c:v>
                </c:pt>
                <c:pt idx="6">
                  <c:v>Het voldoet aan mijn behoeften</c:v>
                </c:pt>
                <c:pt idx="7">
                  <c:v>Het doet alles wat ik ervan zou verwachten</c:v>
                </c:pt>
              </c:strCache>
            </c:strRef>
          </c:cat>
          <c:val>
            <c:numRef>
              <c:f>'USE graf'!$C$4:$C$11</c:f>
              <c:numCache>
                <c:formatCode>General</c:formatCode>
                <c:ptCount val="8"/>
                <c:pt idx="0">
                  <c:v>0</c:v>
                </c:pt>
                <c:pt idx="1">
                  <c:v>0</c:v>
                </c:pt>
                <c:pt idx="2">
                  <c:v>0</c:v>
                </c:pt>
                <c:pt idx="3">
                  <c:v>0</c:v>
                </c:pt>
                <c:pt idx="4">
                  <c:v>1</c:v>
                </c:pt>
                <c:pt idx="5">
                  <c:v>0</c:v>
                </c:pt>
                <c:pt idx="6">
                  <c:v>0</c:v>
                </c:pt>
                <c:pt idx="7">
                  <c:v>0</c:v>
                </c:pt>
              </c:numCache>
            </c:numRef>
          </c:val>
          <c:extLst>
            <c:ext xmlns:c16="http://schemas.microsoft.com/office/drawing/2014/chart" uri="{C3380CC4-5D6E-409C-BE32-E72D297353CC}">
              <c16:uniqueId val="{00000000-6ECA-44D2-BE04-987F3799818E}"/>
            </c:ext>
          </c:extLst>
        </c:ser>
        <c:ser>
          <c:idx val="1"/>
          <c:order val="1"/>
          <c:tx>
            <c:strRef>
              <c:f>'USE graf'!$D$2</c:f>
              <c:strCache>
                <c:ptCount val="1"/>
                <c:pt idx="0">
                  <c:v>2</c:v>
                </c:pt>
              </c:strCache>
            </c:strRef>
          </c:tx>
          <c:spPr>
            <a:solidFill>
              <a:srgbClr val="FF9900"/>
            </a:solidFill>
            <a:ln>
              <a:noFill/>
            </a:ln>
            <a:effectLst/>
          </c:spPr>
          <c:invertIfNegative val="0"/>
          <c:cat>
            <c:strRef>
              <c:f>'USE graf'!$B$4:$B$11</c:f>
              <c:strCache>
                <c:ptCount val="8"/>
                <c:pt idx="0">
                  <c:v>Het helpt me effectiever te zijn</c:v>
                </c:pt>
                <c:pt idx="1">
                  <c:v>Het helpt me productief te zijn</c:v>
                </c:pt>
                <c:pt idx="2">
                  <c:v>Het is handig</c:v>
                </c:pt>
                <c:pt idx="3">
                  <c:v>Het geeft me meer controle over mijn therapeutische activiteiten</c:v>
                </c:pt>
                <c:pt idx="4">
                  <c:v>Het maakt de dingen die ik wil bereiken gemakkelijker uitvoerbaar</c:v>
                </c:pt>
                <c:pt idx="5">
                  <c:v>Het bespaart me tijd als ik het gebruik</c:v>
                </c:pt>
                <c:pt idx="6">
                  <c:v>Het voldoet aan mijn behoeften</c:v>
                </c:pt>
                <c:pt idx="7">
                  <c:v>Het doet alles wat ik ervan zou verwachten</c:v>
                </c:pt>
              </c:strCache>
            </c:strRef>
          </c:cat>
          <c:val>
            <c:numRef>
              <c:f>'USE graf'!$D$4:$D$11</c:f>
              <c:numCache>
                <c:formatCode>General</c:formatCode>
                <c:ptCount val="8"/>
                <c:pt idx="0">
                  <c:v>0</c:v>
                </c:pt>
                <c:pt idx="1">
                  <c:v>0</c:v>
                </c:pt>
                <c:pt idx="2">
                  <c:v>0</c:v>
                </c:pt>
                <c:pt idx="3">
                  <c:v>0</c:v>
                </c:pt>
                <c:pt idx="4">
                  <c:v>0</c:v>
                </c:pt>
                <c:pt idx="5">
                  <c:v>1</c:v>
                </c:pt>
                <c:pt idx="6">
                  <c:v>1</c:v>
                </c:pt>
                <c:pt idx="7">
                  <c:v>1</c:v>
                </c:pt>
              </c:numCache>
            </c:numRef>
          </c:val>
          <c:extLst>
            <c:ext xmlns:c16="http://schemas.microsoft.com/office/drawing/2014/chart" uri="{C3380CC4-5D6E-409C-BE32-E72D297353CC}">
              <c16:uniqueId val="{00000001-6ECA-44D2-BE04-987F3799818E}"/>
            </c:ext>
          </c:extLst>
        </c:ser>
        <c:ser>
          <c:idx val="2"/>
          <c:order val="2"/>
          <c:tx>
            <c:strRef>
              <c:f>'USE graf'!$E$2</c:f>
              <c:strCache>
                <c:ptCount val="1"/>
                <c:pt idx="0">
                  <c:v>3</c:v>
                </c:pt>
              </c:strCache>
            </c:strRef>
          </c:tx>
          <c:spPr>
            <a:solidFill>
              <a:srgbClr val="FFC000"/>
            </a:solidFill>
            <a:ln>
              <a:noFill/>
            </a:ln>
            <a:effectLst/>
          </c:spPr>
          <c:invertIfNegative val="0"/>
          <c:cat>
            <c:strRef>
              <c:f>'USE graf'!$B$4:$B$11</c:f>
              <c:strCache>
                <c:ptCount val="8"/>
                <c:pt idx="0">
                  <c:v>Het helpt me effectiever te zijn</c:v>
                </c:pt>
                <c:pt idx="1">
                  <c:v>Het helpt me productief te zijn</c:v>
                </c:pt>
                <c:pt idx="2">
                  <c:v>Het is handig</c:v>
                </c:pt>
                <c:pt idx="3">
                  <c:v>Het geeft me meer controle over mijn therapeutische activiteiten</c:v>
                </c:pt>
                <c:pt idx="4">
                  <c:v>Het maakt de dingen die ik wil bereiken gemakkelijker uitvoerbaar</c:v>
                </c:pt>
                <c:pt idx="5">
                  <c:v>Het bespaart me tijd als ik het gebruik</c:v>
                </c:pt>
                <c:pt idx="6">
                  <c:v>Het voldoet aan mijn behoeften</c:v>
                </c:pt>
                <c:pt idx="7">
                  <c:v>Het doet alles wat ik ervan zou verwachten</c:v>
                </c:pt>
              </c:strCache>
            </c:strRef>
          </c:cat>
          <c:val>
            <c:numRef>
              <c:f>'USE graf'!$E$4:$E$11</c:f>
              <c:numCache>
                <c:formatCode>General</c:formatCode>
                <c:ptCount val="8"/>
                <c:pt idx="0">
                  <c:v>0</c:v>
                </c:pt>
                <c:pt idx="1">
                  <c:v>0</c:v>
                </c:pt>
                <c:pt idx="2">
                  <c:v>0</c:v>
                </c:pt>
                <c:pt idx="3">
                  <c:v>0</c:v>
                </c:pt>
                <c:pt idx="4">
                  <c:v>0</c:v>
                </c:pt>
                <c:pt idx="5">
                  <c:v>0</c:v>
                </c:pt>
                <c:pt idx="6">
                  <c:v>0</c:v>
                </c:pt>
                <c:pt idx="7">
                  <c:v>2</c:v>
                </c:pt>
              </c:numCache>
            </c:numRef>
          </c:val>
          <c:extLst>
            <c:ext xmlns:c16="http://schemas.microsoft.com/office/drawing/2014/chart" uri="{C3380CC4-5D6E-409C-BE32-E72D297353CC}">
              <c16:uniqueId val="{00000002-6ECA-44D2-BE04-987F3799818E}"/>
            </c:ext>
          </c:extLst>
        </c:ser>
        <c:ser>
          <c:idx val="3"/>
          <c:order val="3"/>
          <c:tx>
            <c:strRef>
              <c:f>'USE graf'!$F$2</c:f>
              <c:strCache>
                <c:ptCount val="1"/>
                <c:pt idx="0">
                  <c:v>4</c:v>
                </c:pt>
              </c:strCache>
            </c:strRef>
          </c:tx>
          <c:spPr>
            <a:solidFill>
              <a:srgbClr val="FFFF00"/>
            </a:solidFill>
            <a:ln>
              <a:noFill/>
            </a:ln>
            <a:effectLst/>
          </c:spPr>
          <c:invertIfNegative val="0"/>
          <c:cat>
            <c:strRef>
              <c:f>'USE graf'!$B$4:$B$11</c:f>
              <c:strCache>
                <c:ptCount val="8"/>
                <c:pt idx="0">
                  <c:v>Het helpt me effectiever te zijn</c:v>
                </c:pt>
                <c:pt idx="1">
                  <c:v>Het helpt me productief te zijn</c:v>
                </c:pt>
                <c:pt idx="2">
                  <c:v>Het is handig</c:v>
                </c:pt>
                <c:pt idx="3">
                  <c:v>Het geeft me meer controle over mijn therapeutische activiteiten</c:v>
                </c:pt>
                <c:pt idx="4">
                  <c:v>Het maakt de dingen die ik wil bereiken gemakkelijker uitvoerbaar</c:v>
                </c:pt>
                <c:pt idx="5">
                  <c:v>Het bespaart me tijd als ik het gebruik</c:v>
                </c:pt>
                <c:pt idx="6">
                  <c:v>Het voldoet aan mijn behoeften</c:v>
                </c:pt>
                <c:pt idx="7">
                  <c:v>Het doet alles wat ik ervan zou verwachten</c:v>
                </c:pt>
              </c:strCache>
            </c:strRef>
          </c:cat>
          <c:val>
            <c:numRef>
              <c:f>'USE graf'!$F$4:$F$11</c:f>
              <c:numCache>
                <c:formatCode>General</c:formatCode>
                <c:ptCount val="8"/>
                <c:pt idx="0">
                  <c:v>4</c:v>
                </c:pt>
                <c:pt idx="1">
                  <c:v>4</c:v>
                </c:pt>
                <c:pt idx="2">
                  <c:v>1</c:v>
                </c:pt>
                <c:pt idx="3">
                  <c:v>2</c:v>
                </c:pt>
                <c:pt idx="4">
                  <c:v>1</c:v>
                </c:pt>
                <c:pt idx="5">
                  <c:v>5</c:v>
                </c:pt>
                <c:pt idx="6">
                  <c:v>1</c:v>
                </c:pt>
                <c:pt idx="7">
                  <c:v>2</c:v>
                </c:pt>
              </c:numCache>
            </c:numRef>
          </c:val>
          <c:extLst>
            <c:ext xmlns:c16="http://schemas.microsoft.com/office/drawing/2014/chart" uri="{C3380CC4-5D6E-409C-BE32-E72D297353CC}">
              <c16:uniqueId val="{00000003-6ECA-44D2-BE04-987F3799818E}"/>
            </c:ext>
          </c:extLst>
        </c:ser>
        <c:ser>
          <c:idx val="4"/>
          <c:order val="4"/>
          <c:tx>
            <c:strRef>
              <c:f>'USE graf'!$G$2</c:f>
              <c:strCache>
                <c:ptCount val="1"/>
                <c:pt idx="0">
                  <c:v>5</c:v>
                </c:pt>
              </c:strCache>
            </c:strRef>
          </c:tx>
          <c:spPr>
            <a:solidFill>
              <a:srgbClr val="99FF33"/>
            </a:solidFill>
            <a:ln>
              <a:noFill/>
            </a:ln>
            <a:effectLst/>
          </c:spPr>
          <c:invertIfNegative val="0"/>
          <c:cat>
            <c:strRef>
              <c:f>'USE graf'!$B$4:$B$11</c:f>
              <c:strCache>
                <c:ptCount val="8"/>
                <c:pt idx="0">
                  <c:v>Het helpt me effectiever te zijn</c:v>
                </c:pt>
                <c:pt idx="1">
                  <c:v>Het helpt me productief te zijn</c:v>
                </c:pt>
                <c:pt idx="2">
                  <c:v>Het is handig</c:v>
                </c:pt>
                <c:pt idx="3">
                  <c:v>Het geeft me meer controle over mijn therapeutische activiteiten</c:v>
                </c:pt>
                <c:pt idx="4">
                  <c:v>Het maakt de dingen die ik wil bereiken gemakkelijker uitvoerbaar</c:v>
                </c:pt>
                <c:pt idx="5">
                  <c:v>Het bespaart me tijd als ik het gebruik</c:v>
                </c:pt>
                <c:pt idx="6">
                  <c:v>Het voldoet aan mijn behoeften</c:v>
                </c:pt>
                <c:pt idx="7">
                  <c:v>Het doet alles wat ik ervan zou verwachten</c:v>
                </c:pt>
              </c:strCache>
            </c:strRef>
          </c:cat>
          <c:val>
            <c:numRef>
              <c:f>'USE graf'!$G$4:$G$11</c:f>
              <c:numCache>
                <c:formatCode>General</c:formatCode>
                <c:ptCount val="8"/>
                <c:pt idx="0">
                  <c:v>2</c:v>
                </c:pt>
                <c:pt idx="1">
                  <c:v>3</c:v>
                </c:pt>
                <c:pt idx="2">
                  <c:v>1</c:v>
                </c:pt>
                <c:pt idx="3">
                  <c:v>3</c:v>
                </c:pt>
                <c:pt idx="4">
                  <c:v>3</c:v>
                </c:pt>
                <c:pt idx="5">
                  <c:v>1</c:v>
                </c:pt>
                <c:pt idx="6">
                  <c:v>1</c:v>
                </c:pt>
                <c:pt idx="7">
                  <c:v>2</c:v>
                </c:pt>
              </c:numCache>
            </c:numRef>
          </c:val>
          <c:extLst>
            <c:ext xmlns:c16="http://schemas.microsoft.com/office/drawing/2014/chart" uri="{C3380CC4-5D6E-409C-BE32-E72D297353CC}">
              <c16:uniqueId val="{00000004-6ECA-44D2-BE04-987F3799818E}"/>
            </c:ext>
          </c:extLst>
        </c:ser>
        <c:ser>
          <c:idx val="5"/>
          <c:order val="5"/>
          <c:tx>
            <c:strRef>
              <c:f>'USE graf'!$H$2</c:f>
              <c:strCache>
                <c:ptCount val="1"/>
                <c:pt idx="0">
                  <c:v>6</c:v>
                </c:pt>
              </c:strCache>
            </c:strRef>
          </c:tx>
          <c:spPr>
            <a:solidFill>
              <a:srgbClr val="33CC33"/>
            </a:solidFill>
            <a:ln>
              <a:noFill/>
            </a:ln>
            <a:effectLst/>
          </c:spPr>
          <c:invertIfNegative val="0"/>
          <c:cat>
            <c:strRef>
              <c:f>'USE graf'!$B$4:$B$11</c:f>
              <c:strCache>
                <c:ptCount val="8"/>
                <c:pt idx="0">
                  <c:v>Het helpt me effectiever te zijn</c:v>
                </c:pt>
                <c:pt idx="1">
                  <c:v>Het helpt me productief te zijn</c:v>
                </c:pt>
                <c:pt idx="2">
                  <c:v>Het is handig</c:v>
                </c:pt>
                <c:pt idx="3">
                  <c:v>Het geeft me meer controle over mijn therapeutische activiteiten</c:v>
                </c:pt>
                <c:pt idx="4">
                  <c:v>Het maakt de dingen die ik wil bereiken gemakkelijker uitvoerbaar</c:v>
                </c:pt>
                <c:pt idx="5">
                  <c:v>Het bespaart me tijd als ik het gebruik</c:v>
                </c:pt>
                <c:pt idx="6">
                  <c:v>Het voldoet aan mijn behoeften</c:v>
                </c:pt>
                <c:pt idx="7">
                  <c:v>Het doet alles wat ik ervan zou verwachten</c:v>
                </c:pt>
              </c:strCache>
            </c:strRef>
          </c:cat>
          <c:val>
            <c:numRef>
              <c:f>'USE graf'!$H$4:$H$11</c:f>
              <c:numCache>
                <c:formatCode>General</c:formatCode>
                <c:ptCount val="8"/>
                <c:pt idx="0">
                  <c:v>2</c:v>
                </c:pt>
                <c:pt idx="1">
                  <c:v>0</c:v>
                </c:pt>
                <c:pt idx="2">
                  <c:v>4</c:v>
                </c:pt>
                <c:pt idx="3">
                  <c:v>4</c:v>
                </c:pt>
                <c:pt idx="4">
                  <c:v>3</c:v>
                </c:pt>
                <c:pt idx="5">
                  <c:v>4</c:v>
                </c:pt>
                <c:pt idx="6">
                  <c:v>6</c:v>
                </c:pt>
                <c:pt idx="7">
                  <c:v>2</c:v>
                </c:pt>
              </c:numCache>
            </c:numRef>
          </c:val>
          <c:extLst>
            <c:ext xmlns:c16="http://schemas.microsoft.com/office/drawing/2014/chart" uri="{C3380CC4-5D6E-409C-BE32-E72D297353CC}">
              <c16:uniqueId val="{00000005-6ECA-44D2-BE04-987F3799818E}"/>
            </c:ext>
          </c:extLst>
        </c:ser>
        <c:ser>
          <c:idx val="6"/>
          <c:order val="6"/>
          <c:tx>
            <c:strRef>
              <c:f>'USE graf'!$I$2</c:f>
              <c:strCache>
                <c:ptCount val="1"/>
                <c:pt idx="0">
                  <c:v>7</c:v>
                </c:pt>
              </c:strCache>
            </c:strRef>
          </c:tx>
          <c:spPr>
            <a:solidFill>
              <a:srgbClr val="008000"/>
            </a:solidFill>
            <a:ln>
              <a:noFill/>
            </a:ln>
            <a:effectLst/>
          </c:spPr>
          <c:invertIfNegative val="0"/>
          <c:cat>
            <c:strRef>
              <c:f>'USE graf'!$B$4:$B$11</c:f>
              <c:strCache>
                <c:ptCount val="8"/>
                <c:pt idx="0">
                  <c:v>Het helpt me effectiever te zijn</c:v>
                </c:pt>
                <c:pt idx="1">
                  <c:v>Het helpt me productief te zijn</c:v>
                </c:pt>
                <c:pt idx="2">
                  <c:v>Het is handig</c:v>
                </c:pt>
                <c:pt idx="3">
                  <c:v>Het geeft me meer controle over mijn therapeutische activiteiten</c:v>
                </c:pt>
                <c:pt idx="4">
                  <c:v>Het maakt de dingen die ik wil bereiken gemakkelijker uitvoerbaar</c:v>
                </c:pt>
                <c:pt idx="5">
                  <c:v>Het bespaart me tijd als ik het gebruik</c:v>
                </c:pt>
                <c:pt idx="6">
                  <c:v>Het voldoet aan mijn behoeften</c:v>
                </c:pt>
                <c:pt idx="7">
                  <c:v>Het doet alles wat ik ervan zou verwachten</c:v>
                </c:pt>
              </c:strCache>
            </c:strRef>
          </c:cat>
          <c:val>
            <c:numRef>
              <c:f>'USE graf'!$I$4:$I$11</c:f>
              <c:numCache>
                <c:formatCode>General</c:formatCode>
                <c:ptCount val="8"/>
                <c:pt idx="0">
                  <c:v>5</c:v>
                </c:pt>
                <c:pt idx="1">
                  <c:v>6</c:v>
                </c:pt>
                <c:pt idx="2">
                  <c:v>7</c:v>
                </c:pt>
                <c:pt idx="3">
                  <c:v>4</c:v>
                </c:pt>
                <c:pt idx="4">
                  <c:v>5</c:v>
                </c:pt>
                <c:pt idx="5">
                  <c:v>2</c:v>
                </c:pt>
                <c:pt idx="6">
                  <c:v>4</c:v>
                </c:pt>
                <c:pt idx="7">
                  <c:v>4</c:v>
                </c:pt>
              </c:numCache>
            </c:numRef>
          </c:val>
          <c:extLst>
            <c:ext xmlns:c16="http://schemas.microsoft.com/office/drawing/2014/chart" uri="{C3380CC4-5D6E-409C-BE32-E72D297353CC}">
              <c16:uniqueId val="{00000006-6ECA-44D2-BE04-987F3799818E}"/>
            </c:ext>
          </c:extLst>
        </c:ser>
        <c:dLbls>
          <c:showLegendKey val="0"/>
          <c:showVal val="0"/>
          <c:showCatName val="0"/>
          <c:showSerName val="0"/>
          <c:showPercent val="0"/>
          <c:showBubbleSize val="0"/>
        </c:dLbls>
        <c:gapWidth val="150"/>
        <c:overlap val="100"/>
        <c:axId val="1555776063"/>
        <c:axId val="1555776895"/>
      </c:barChart>
      <c:catAx>
        <c:axId val="15557760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555776895"/>
        <c:crosses val="autoZero"/>
        <c:auto val="1"/>
        <c:lblAlgn val="ctr"/>
        <c:lblOffset val="100"/>
        <c:noMultiLvlLbl val="0"/>
      </c:catAx>
      <c:valAx>
        <c:axId val="1555776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5557760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1800" b="1" dirty="0" err="1">
                <a:solidFill>
                  <a:schemeClr val="tx1"/>
                </a:solidFill>
              </a:rPr>
              <a:t>Ease</a:t>
            </a:r>
            <a:r>
              <a:rPr lang="nl-BE" sz="1800" b="1" dirty="0">
                <a:solidFill>
                  <a:schemeClr val="tx1"/>
                </a:solidFill>
              </a:rPr>
              <a:t> of </a:t>
            </a:r>
            <a:r>
              <a:rPr lang="nl-BE" sz="1800" b="1" dirty="0" err="1">
                <a:solidFill>
                  <a:schemeClr val="tx1"/>
                </a:solidFill>
              </a:rPr>
              <a:t>use</a:t>
            </a:r>
            <a:endParaRPr lang="nl-BE" sz="18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stacked"/>
        <c:varyColors val="0"/>
        <c:ser>
          <c:idx val="0"/>
          <c:order val="0"/>
          <c:tx>
            <c:strRef>
              <c:f>'USE graf'!$C$2</c:f>
              <c:strCache>
                <c:ptCount val="1"/>
                <c:pt idx="0">
                  <c:v>1</c:v>
                </c:pt>
              </c:strCache>
            </c:strRef>
          </c:tx>
          <c:spPr>
            <a:solidFill>
              <a:srgbClr val="FF0000"/>
            </a:solidFill>
            <a:ln>
              <a:noFill/>
            </a:ln>
            <a:effectLst/>
          </c:spPr>
          <c:invertIfNegative val="0"/>
          <c:cat>
            <c:strRef>
              <c:f>'USE graf'!$B$13:$B$23</c:f>
              <c:strCache>
                <c:ptCount val="11"/>
                <c:pt idx="0">
                  <c:v>Het is gemakkelijk te gebruiken</c:v>
                </c:pt>
                <c:pt idx="1">
                  <c:v>Het is eenvoudig te gebruiken</c:v>
                </c:pt>
                <c:pt idx="2">
                  <c:v>Het is gebruiksvriendelijk</c:v>
                </c:pt>
                <c:pt idx="3">
                  <c:v>Het vraagt de minst mogelijke stappen om te bereiken wat ik ermee wil doen</c:v>
                </c:pt>
                <c:pt idx="4">
                  <c:v>Het is flexibel</c:v>
                </c:pt>
                <c:pt idx="5">
                  <c:v>Het kost geen moeite het te gebruiken</c:v>
                </c:pt>
                <c:pt idx="6">
                  <c:v>Ik kan het gebruiken zonder schriftelijke instructies</c:v>
                </c:pt>
                <c:pt idx="7">
                  <c:v>Ik constateer geen tegenstrijdigheden als ik het gebruik</c:v>
                </c:pt>
                <c:pt idx="8">
                  <c:v>Zowel voor gebruik af en toe, als constant gebruik zou het goed zijn</c:v>
                </c:pt>
                <c:pt idx="9">
                  <c:v>Ik kan snel en gemakkelijk van fouten herstellen</c:v>
                </c:pt>
                <c:pt idx="10">
                  <c:v>Ik kan het iedere keer met succes gebruiken</c:v>
                </c:pt>
              </c:strCache>
            </c:strRef>
          </c:cat>
          <c:val>
            <c:numRef>
              <c:f>'USE graf'!$C$13:$C$23</c:f>
              <c:numCache>
                <c:formatCode>General</c:formatCode>
                <c:ptCount val="11"/>
                <c:pt idx="0">
                  <c:v>0</c:v>
                </c:pt>
                <c:pt idx="1">
                  <c:v>0</c:v>
                </c:pt>
                <c:pt idx="2">
                  <c:v>0</c:v>
                </c:pt>
                <c:pt idx="3">
                  <c:v>0</c:v>
                </c:pt>
                <c:pt idx="4">
                  <c:v>0</c:v>
                </c:pt>
                <c:pt idx="5">
                  <c:v>0</c:v>
                </c:pt>
                <c:pt idx="6">
                  <c:v>0</c:v>
                </c:pt>
                <c:pt idx="7">
                  <c:v>0</c:v>
                </c:pt>
                <c:pt idx="8">
                  <c:v>0</c:v>
                </c:pt>
                <c:pt idx="9">
                  <c:v>0</c:v>
                </c:pt>
                <c:pt idx="10">
                  <c:v>0</c:v>
                </c:pt>
              </c:numCache>
            </c:numRef>
          </c:val>
          <c:extLst>
            <c:ext xmlns:c16="http://schemas.microsoft.com/office/drawing/2014/chart" uri="{C3380CC4-5D6E-409C-BE32-E72D297353CC}">
              <c16:uniqueId val="{00000000-1719-42C9-B3CB-32D25810FC0C}"/>
            </c:ext>
          </c:extLst>
        </c:ser>
        <c:ser>
          <c:idx val="1"/>
          <c:order val="1"/>
          <c:tx>
            <c:strRef>
              <c:f>'USE graf'!$D$2</c:f>
              <c:strCache>
                <c:ptCount val="1"/>
                <c:pt idx="0">
                  <c:v>2</c:v>
                </c:pt>
              </c:strCache>
            </c:strRef>
          </c:tx>
          <c:spPr>
            <a:solidFill>
              <a:schemeClr val="accent2"/>
            </a:solidFill>
            <a:ln>
              <a:noFill/>
            </a:ln>
            <a:effectLst/>
          </c:spPr>
          <c:invertIfNegative val="0"/>
          <c:cat>
            <c:strRef>
              <c:f>'USE graf'!$B$13:$B$23</c:f>
              <c:strCache>
                <c:ptCount val="11"/>
                <c:pt idx="0">
                  <c:v>Het is gemakkelijk te gebruiken</c:v>
                </c:pt>
                <c:pt idx="1">
                  <c:v>Het is eenvoudig te gebruiken</c:v>
                </c:pt>
                <c:pt idx="2">
                  <c:v>Het is gebruiksvriendelijk</c:v>
                </c:pt>
                <c:pt idx="3">
                  <c:v>Het vraagt de minst mogelijke stappen om te bereiken wat ik ermee wil doen</c:v>
                </c:pt>
                <c:pt idx="4">
                  <c:v>Het is flexibel</c:v>
                </c:pt>
                <c:pt idx="5">
                  <c:v>Het kost geen moeite het te gebruiken</c:v>
                </c:pt>
                <c:pt idx="6">
                  <c:v>Ik kan het gebruiken zonder schriftelijke instructies</c:v>
                </c:pt>
                <c:pt idx="7">
                  <c:v>Ik constateer geen tegenstrijdigheden als ik het gebruik</c:v>
                </c:pt>
                <c:pt idx="8">
                  <c:v>Zowel voor gebruik af en toe, als constant gebruik zou het goed zijn</c:v>
                </c:pt>
                <c:pt idx="9">
                  <c:v>Ik kan snel en gemakkelijk van fouten herstellen</c:v>
                </c:pt>
                <c:pt idx="10">
                  <c:v>Ik kan het iedere keer met succes gebruiken</c:v>
                </c:pt>
              </c:strCache>
            </c:strRef>
          </c:cat>
          <c:val>
            <c:numRef>
              <c:f>'USE graf'!$D$13:$D$23</c:f>
              <c:numCache>
                <c:formatCode>General</c:formatCode>
                <c:ptCount val="11"/>
                <c:pt idx="0">
                  <c:v>0</c:v>
                </c:pt>
                <c:pt idx="1">
                  <c:v>0</c:v>
                </c:pt>
                <c:pt idx="2">
                  <c:v>0</c:v>
                </c:pt>
                <c:pt idx="3">
                  <c:v>0</c:v>
                </c:pt>
                <c:pt idx="4">
                  <c:v>0</c:v>
                </c:pt>
                <c:pt idx="5">
                  <c:v>0</c:v>
                </c:pt>
                <c:pt idx="6">
                  <c:v>1</c:v>
                </c:pt>
                <c:pt idx="7">
                  <c:v>0</c:v>
                </c:pt>
                <c:pt idx="8">
                  <c:v>0</c:v>
                </c:pt>
                <c:pt idx="9">
                  <c:v>0</c:v>
                </c:pt>
                <c:pt idx="10">
                  <c:v>0</c:v>
                </c:pt>
              </c:numCache>
            </c:numRef>
          </c:val>
          <c:extLst>
            <c:ext xmlns:c16="http://schemas.microsoft.com/office/drawing/2014/chart" uri="{C3380CC4-5D6E-409C-BE32-E72D297353CC}">
              <c16:uniqueId val="{00000001-1719-42C9-B3CB-32D25810FC0C}"/>
            </c:ext>
          </c:extLst>
        </c:ser>
        <c:ser>
          <c:idx val="2"/>
          <c:order val="2"/>
          <c:tx>
            <c:strRef>
              <c:f>'USE graf'!$E$2</c:f>
              <c:strCache>
                <c:ptCount val="1"/>
                <c:pt idx="0">
                  <c:v>3</c:v>
                </c:pt>
              </c:strCache>
            </c:strRef>
          </c:tx>
          <c:spPr>
            <a:solidFill>
              <a:srgbClr val="FFC000"/>
            </a:solidFill>
            <a:ln>
              <a:noFill/>
            </a:ln>
            <a:effectLst/>
          </c:spPr>
          <c:invertIfNegative val="0"/>
          <c:cat>
            <c:strRef>
              <c:f>'USE graf'!$B$13:$B$23</c:f>
              <c:strCache>
                <c:ptCount val="11"/>
                <c:pt idx="0">
                  <c:v>Het is gemakkelijk te gebruiken</c:v>
                </c:pt>
                <c:pt idx="1">
                  <c:v>Het is eenvoudig te gebruiken</c:v>
                </c:pt>
                <c:pt idx="2">
                  <c:v>Het is gebruiksvriendelijk</c:v>
                </c:pt>
                <c:pt idx="3">
                  <c:v>Het vraagt de minst mogelijke stappen om te bereiken wat ik ermee wil doen</c:v>
                </c:pt>
                <c:pt idx="4">
                  <c:v>Het is flexibel</c:v>
                </c:pt>
                <c:pt idx="5">
                  <c:v>Het kost geen moeite het te gebruiken</c:v>
                </c:pt>
                <c:pt idx="6">
                  <c:v>Ik kan het gebruiken zonder schriftelijke instructies</c:v>
                </c:pt>
                <c:pt idx="7">
                  <c:v>Ik constateer geen tegenstrijdigheden als ik het gebruik</c:v>
                </c:pt>
                <c:pt idx="8">
                  <c:v>Zowel voor gebruik af en toe, als constant gebruik zou het goed zijn</c:v>
                </c:pt>
                <c:pt idx="9">
                  <c:v>Ik kan snel en gemakkelijk van fouten herstellen</c:v>
                </c:pt>
                <c:pt idx="10">
                  <c:v>Ik kan het iedere keer met succes gebruiken</c:v>
                </c:pt>
              </c:strCache>
            </c:strRef>
          </c:cat>
          <c:val>
            <c:numRef>
              <c:f>'USE graf'!$E$13:$E$23</c:f>
              <c:numCache>
                <c:formatCode>General</c:formatCode>
                <c:ptCount val="11"/>
                <c:pt idx="0">
                  <c:v>0</c:v>
                </c:pt>
                <c:pt idx="1">
                  <c:v>0</c:v>
                </c:pt>
                <c:pt idx="2">
                  <c:v>0</c:v>
                </c:pt>
                <c:pt idx="3">
                  <c:v>1</c:v>
                </c:pt>
                <c:pt idx="4">
                  <c:v>0</c:v>
                </c:pt>
                <c:pt idx="5">
                  <c:v>1</c:v>
                </c:pt>
                <c:pt idx="6">
                  <c:v>1</c:v>
                </c:pt>
                <c:pt idx="7">
                  <c:v>1</c:v>
                </c:pt>
                <c:pt idx="8">
                  <c:v>2</c:v>
                </c:pt>
                <c:pt idx="9">
                  <c:v>0</c:v>
                </c:pt>
                <c:pt idx="10">
                  <c:v>0</c:v>
                </c:pt>
              </c:numCache>
            </c:numRef>
          </c:val>
          <c:extLst>
            <c:ext xmlns:c16="http://schemas.microsoft.com/office/drawing/2014/chart" uri="{C3380CC4-5D6E-409C-BE32-E72D297353CC}">
              <c16:uniqueId val="{00000002-1719-42C9-B3CB-32D25810FC0C}"/>
            </c:ext>
          </c:extLst>
        </c:ser>
        <c:ser>
          <c:idx val="3"/>
          <c:order val="3"/>
          <c:tx>
            <c:strRef>
              <c:f>'USE graf'!$F$2</c:f>
              <c:strCache>
                <c:ptCount val="1"/>
                <c:pt idx="0">
                  <c:v>4</c:v>
                </c:pt>
              </c:strCache>
            </c:strRef>
          </c:tx>
          <c:spPr>
            <a:solidFill>
              <a:srgbClr val="FFFF00"/>
            </a:solidFill>
            <a:ln>
              <a:noFill/>
            </a:ln>
            <a:effectLst/>
          </c:spPr>
          <c:invertIfNegative val="0"/>
          <c:cat>
            <c:strRef>
              <c:f>'USE graf'!$B$13:$B$23</c:f>
              <c:strCache>
                <c:ptCount val="11"/>
                <c:pt idx="0">
                  <c:v>Het is gemakkelijk te gebruiken</c:v>
                </c:pt>
                <c:pt idx="1">
                  <c:v>Het is eenvoudig te gebruiken</c:v>
                </c:pt>
                <c:pt idx="2">
                  <c:v>Het is gebruiksvriendelijk</c:v>
                </c:pt>
                <c:pt idx="3">
                  <c:v>Het vraagt de minst mogelijke stappen om te bereiken wat ik ermee wil doen</c:v>
                </c:pt>
                <c:pt idx="4">
                  <c:v>Het is flexibel</c:v>
                </c:pt>
                <c:pt idx="5">
                  <c:v>Het kost geen moeite het te gebruiken</c:v>
                </c:pt>
                <c:pt idx="6">
                  <c:v>Ik kan het gebruiken zonder schriftelijke instructies</c:v>
                </c:pt>
                <c:pt idx="7">
                  <c:v>Ik constateer geen tegenstrijdigheden als ik het gebruik</c:v>
                </c:pt>
                <c:pt idx="8">
                  <c:v>Zowel voor gebruik af en toe, als constant gebruik zou het goed zijn</c:v>
                </c:pt>
                <c:pt idx="9">
                  <c:v>Ik kan snel en gemakkelijk van fouten herstellen</c:v>
                </c:pt>
                <c:pt idx="10">
                  <c:v>Ik kan het iedere keer met succes gebruiken</c:v>
                </c:pt>
              </c:strCache>
            </c:strRef>
          </c:cat>
          <c:val>
            <c:numRef>
              <c:f>'USE graf'!$F$13:$F$23</c:f>
              <c:numCache>
                <c:formatCode>General</c:formatCode>
                <c:ptCount val="11"/>
                <c:pt idx="0">
                  <c:v>1</c:v>
                </c:pt>
                <c:pt idx="1">
                  <c:v>1</c:v>
                </c:pt>
                <c:pt idx="2">
                  <c:v>0</c:v>
                </c:pt>
                <c:pt idx="3">
                  <c:v>1</c:v>
                </c:pt>
                <c:pt idx="4">
                  <c:v>2</c:v>
                </c:pt>
                <c:pt idx="5">
                  <c:v>1</c:v>
                </c:pt>
                <c:pt idx="6">
                  <c:v>0</c:v>
                </c:pt>
                <c:pt idx="7">
                  <c:v>2</c:v>
                </c:pt>
                <c:pt idx="8">
                  <c:v>0</c:v>
                </c:pt>
                <c:pt idx="9">
                  <c:v>3</c:v>
                </c:pt>
                <c:pt idx="10">
                  <c:v>2</c:v>
                </c:pt>
              </c:numCache>
            </c:numRef>
          </c:val>
          <c:extLst>
            <c:ext xmlns:c16="http://schemas.microsoft.com/office/drawing/2014/chart" uri="{C3380CC4-5D6E-409C-BE32-E72D297353CC}">
              <c16:uniqueId val="{00000003-1719-42C9-B3CB-32D25810FC0C}"/>
            </c:ext>
          </c:extLst>
        </c:ser>
        <c:ser>
          <c:idx val="4"/>
          <c:order val="4"/>
          <c:tx>
            <c:strRef>
              <c:f>'USE graf'!$G$2</c:f>
              <c:strCache>
                <c:ptCount val="1"/>
                <c:pt idx="0">
                  <c:v>5</c:v>
                </c:pt>
              </c:strCache>
            </c:strRef>
          </c:tx>
          <c:spPr>
            <a:solidFill>
              <a:srgbClr val="99FF33"/>
            </a:solidFill>
            <a:ln>
              <a:noFill/>
            </a:ln>
            <a:effectLst/>
          </c:spPr>
          <c:invertIfNegative val="0"/>
          <c:cat>
            <c:strRef>
              <c:f>'USE graf'!$B$13:$B$23</c:f>
              <c:strCache>
                <c:ptCount val="11"/>
                <c:pt idx="0">
                  <c:v>Het is gemakkelijk te gebruiken</c:v>
                </c:pt>
                <c:pt idx="1">
                  <c:v>Het is eenvoudig te gebruiken</c:v>
                </c:pt>
                <c:pt idx="2">
                  <c:v>Het is gebruiksvriendelijk</c:v>
                </c:pt>
                <c:pt idx="3">
                  <c:v>Het vraagt de minst mogelijke stappen om te bereiken wat ik ermee wil doen</c:v>
                </c:pt>
                <c:pt idx="4">
                  <c:v>Het is flexibel</c:v>
                </c:pt>
                <c:pt idx="5">
                  <c:v>Het kost geen moeite het te gebruiken</c:v>
                </c:pt>
                <c:pt idx="6">
                  <c:v>Ik kan het gebruiken zonder schriftelijke instructies</c:v>
                </c:pt>
                <c:pt idx="7">
                  <c:v>Ik constateer geen tegenstrijdigheden als ik het gebruik</c:v>
                </c:pt>
                <c:pt idx="8">
                  <c:v>Zowel voor gebruik af en toe, als constant gebruik zou het goed zijn</c:v>
                </c:pt>
                <c:pt idx="9">
                  <c:v>Ik kan snel en gemakkelijk van fouten herstellen</c:v>
                </c:pt>
                <c:pt idx="10">
                  <c:v>Ik kan het iedere keer met succes gebruiken</c:v>
                </c:pt>
              </c:strCache>
            </c:strRef>
          </c:cat>
          <c:val>
            <c:numRef>
              <c:f>'USE graf'!$G$13:$G$23</c:f>
              <c:numCache>
                <c:formatCode>General</c:formatCode>
                <c:ptCount val="11"/>
                <c:pt idx="0">
                  <c:v>1</c:v>
                </c:pt>
                <c:pt idx="1">
                  <c:v>1</c:v>
                </c:pt>
                <c:pt idx="2">
                  <c:v>2</c:v>
                </c:pt>
                <c:pt idx="3">
                  <c:v>4</c:v>
                </c:pt>
                <c:pt idx="4">
                  <c:v>3</c:v>
                </c:pt>
                <c:pt idx="5">
                  <c:v>1</c:v>
                </c:pt>
                <c:pt idx="6">
                  <c:v>1</c:v>
                </c:pt>
                <c:pt idx="7">
                  <c:v>2</c:v>
                </c:pt>
                <c:pt idx="8">
                  <c:v>2</c:v>
                </c:pt>
                <c:pt idx="9">
                  <c:v>4</c:v>
                </c:pt>
                <c:pt idx="10">
                  <c:v>4</c:v>
                </c:pt>
              </c:numCache>
            </c:numRef>
          </c:val>
          <c:extLst>
            <c:ext xmlns:c16="http://schemas.microsoft.com/office/drawing/2014/chart" uri="{C3380CC4-5D6E-409C-BE32-E72D297353CC}">
              <c16:uniqueId val="{00000004-1719-42C9-B3CB-32D25810FC0C}"/>
            </c:ext>
          </c:extLst>
        </c:ser>
        <c:ser>
          <c:idx val="5"/>
          <c:order val="5"/>
          <c:tx>
            <c:strRef>
              <c:f>'USE graf'!$H$2</c:f>
              <c:strCache>
                <c:ptCount val="1"/>
                <c:pt idx="0">
                  <c:v>6</c:v>
                </c:pt>
              </c:strCache>
            </c:strRef>
          </c:tx>
          <c:spPr>
            <a:solidFill>
              <a:srgbClr val="00CC00"/>
            </a:solidFill>
            <a:ln>
              <a:noFill/>
            </a:ln>
            <a:effectLst/>
          </c:spPr>
          <c:invertIfNegative val="0"/>
          <c:cat>
            <c:strRef>
              <c:f>'USE graf'!$B$13:$B$23</c:f>
              <c:strCache>
                <c:ptCount val="11"/>
                <c:pt idx="0">
                  <c:v>Het is gemakkelijk te gebruiken</c:v>
                </c:pt>
                <c:pt idx="1">
                  <c:v>Het is eenvoudig te gebruiken</c:v>
                </c:pt>
                <c:pt idx="2">
                  <c:v>Het is gebruiksvriendelijk</c:v>
                </c:pt>
                <c:pt idx="3">
                  <c:v>Het vraagt de minst mogelijke stappen om te bereiken wat ik ermee wil doen</c:v>
                </c:pt>
                <c:pt idx="4">
                  <c:v>Het is flexibel</c:v>
                </c:pt>
                <c:pt idx="5">
                  <c:v>Het kost geen moeite het te gebruiken</c:v>
                </c:pt>
                <c:pt idx="6">
                  <c:v>Ik kan het gebruiken zonder schriftelijke instructies</c:v>
                </c:pt>
                <c:pt idx="7">
                  <c:v>Ik constateer geen tegenstrijdigheden als ik het gebruik</c:v>
                </c:pt>
                <c:pt idx="8">
                  <c:v>Zowel voor gebruik af en toe, als constant gebruik zou het goed zijn</c:v>
                </c:pt>
                <c:pt idx="9">
                  <c:v>Ik kan snel en gemakkelijk van fouten herstellen</c:v>
                </c:pt>
                <c:pt idx="10">
                  <c:v>Ik kan het iedere keer met succes gebruiken</c:v>
                </c:pt>
              </c:strCache>
            </c:strRef>
          </c:cat>
          <c:val>
            <c:numRef>
              <c:f>'USE graf'!$H$13:$H$23</c:f>
              <c:numCache>
                <c:formatCode>General</c:formatCode>
                <c:ptCount val="11"/>
                <c:pt idx="0">
                  <c:v>4</c:v>
                </c:pt>
                <c:pt idx="1">
                  <c:v>6</c:v>
                </c:pt>
                <c:pt idx="2">
                  <c:v>5</c:v>
                </c:pt>
                <c:pt idx="3">
                  <c:v>3</c:v>
                </c:pt>
                <c:pt idx="4">
                  <c:v>4</c:v>
                </c:pt>
                <c:pt idx="5">
                  <c:v>7</c:v>
                </c:pt>
                <c:pt idx="6">
                  <c:v>4</c:v>
                </c:pt>
                <c:pt idx="7">
                  <c:v>3</c:v>
                </c:pt>
                <c:pt idx="8">
                  <c:v>2</c:v>
                </c:pt>
                <c:pt idx="9">
                  <c:v>1</c:v>
                </c:pt>
                <c:pt idx="10">
                  <c:v>3</c:v>
                </c:pt>
              </c:numCache>
            </c:numRef>
          </c:val>
          <c:extLst>
            <c:ext xmlns:c16="http://schemas.microsoft.com/office/drawing/2014/chart" uri="{C3380CC4-5D6E-409C-BE32-E72D297353CC}">
              <c16:uniqueId val="{00000005-1719-42C9-B3CB-32D25810FC0C}"/>
            </c:ext>
          </c:extLst>
        </c:ser>
        <c:ser>
          <c:idx val="6"/>
          <c:order val="6"/>
          <c:tx>
            <c:strRef>
              <c:f>'USE graf'!$I$2</c:f>
              <c:strCache>
                <c:ptCount val="1"/>
                <c:pt idx="0">
                  <c:v>7</c:v>
                </c:pt>
              </c:strCache>
            </c:strRef>
          </c:tx>
          <c:spPr>
            <a:solidFill>
              <a:srgbClr val="008000"/>
            </a:solidFill>
            <a:ln>
              <a:noFill/>
            </a:ln>
            <a:effectLst/>
          </c:spPr>
          <c:invertIfNegative val="0"/>
          <c:cat>
            <c:strRef>
              <c:f>'USE graf'!$B$13:$B$23</c:f>
              <c:strCache>
                <c:ptCount val="11"/>
                <c:pt idx="0">
                  <c:v>Het is gemakkelijk te gebruiken</c:v>
                </c:pt>
                <c:pt idx="1">
                  <c:v>Het is eenvoudig te gebruiken</c:v>
                </c:pt>
                <c:pt idx="2">
                  <c:v>Het is gebruiksvriendelijk</c:v>
                </c:pt>
                <c:pt idx="3">
                  <c:v>Het vraagt de minst mogelijke stappen om te bereiken wat ik ermee wil doen</c:v>
                </c:pt>
                <c:pt idx="4">
                  <c:v>Het is flexibel</c:v>
                </c:pt>
                <c:pt idx="5">
                  <c:v>Het kost geen moeite het te gebruiken</c:v>
                </c:pt>
                <c:pt idx="6">
                  <c:v>Ik kan het gebruiken zonder schriftelijke instructies</c:v>
                </c:pt>
                <c:pt idx="7">
                  <c:v>Ik constateer geen tegenstrijdigheden als ik het gebruik</c:v>
                </c:pt>
                <c:pt idx="8">
                  <c:v>Zowel voor gebruik af en toe, als constant gebruik zou het goed zijn</c:v>
                </c:pt>
                <c:pt idx="9">
                  <c:v>Ik kan snel en gemakkelijk van fouten herstellen</c:v>
                </c:pt>
                <c:pt idx="10">
                  <c:v>Ik kan het iedere keer met succes gebruiken</c:v>
                </c:pt>
              </c:strCache>
            </c:strRef>
          </c:cat>
          <c:val>
            <c:numRef>
              <c:f>'USE graf'!$I$13:$I$23</c:f>
              <c:numCache>
                <c:formatCode>General</c:formatCode>
                <c:ptCount val="11"/>
                <c:pt idx="0">
                  <c:v>7</c:v>
                </c:pt>
                <c:pt idx="1">
                  <c:v>5</c:v>
                </c:pt>
                <c:pt idx="2">
                  <c:v>6</c:v>
                </c:pt>
                <c:pt idx="3">
                  <c:v>4</c:v>
                </c:pt>
                <c:pt idx="4">
                  <c:v>4</c:v>
                </c:pt>
                <c:pt idx="5">
                  <c:v>3</c:v>
                </c:pt>
                <c:pt idx="6">
                  <c:v>6</c:v>
                </c:pt>
                <c:pt idx="7">
                  <c:v>5</c:v>
                </c:pt>
                <c:pt idx="8">
                  <c:v>7</c:v>
                </c:pt>
                <c:pt idx="9">
                  <c:v>5</c:v>
                </c:pt>
                <c:pt idx="10">
                  <c:v>4</c:v>
                </c:pt>
              </c:numCache>
            </c:numRef>
          </c:val>
          <c:extLst>
            <c:ext xmlns:c16="http://schemas.microsoft.com/office/drawing/2014/chart" uri="{C3380CC4-5D6E-409C-BE32-E72D297353CC}">
              <c16:uniqueId val="{00000006-1719-42C9-B3CB-32D25810FC0C}"/>
            </c:ext>
          </c:extLst>
        </c:ser>
        <c:dLbls>
          <c:showLegendKey val="0"/>
          <c:showVal val="0"/>
          <c:showCatName val="0"/>
          <c:showSerName val="0"/>
          <c:showPercent val="0"/>
          <c:showBubbleSize val="0"/>
        </c:dLbls>
        <c:gapWidth val="150"/>
        <c:overlap val="100"/>
        <c:axId val="1730466623"/>
        <c:axId val="1730467455"/>
      </c:barChart>
      <c:catAx>
        <c:axId val="1730466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730467455"/>
        <c:crosses val="autoZero"/>
        <c:auto val="1"/>
        <c:lblAlgn val="ctr"/>
        <c:lblOffset val="100"/>
        <c:noMultiLvlLbl val="0"/>
      </c:catAx>
      <c:valAx>
        <c:axId val="1730467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7304666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BE" sz="1800" b="1" dirty="0" err="1">
                <a:solidFill>
                  <a:schemeClr val="tx1"/>
                </a:solidFill>
              </a:rPr>
              <a:t>Ease</a:t>
            </a:r>
            <a:r>
              <a:rPr lang="nl-BE" sz="1800" b="1" dirty="0">
                <a:solidFill>
                  <a:schemeClr val="tx1"/>
                </a:solidFill>
              </a:rPr>
              <a:t> of </a:t>
            </a:r>
            <a:r>
              <a:rPr lang="nl-BE" sz="1800" b="1" dirty="0" err="1">
                <a:solidFill>
                  <a:schemeClr val="tx1"/>
                </a:solidFill>
              </a:rPr>
              <a:t>learning</a:t>
            </a:r>
            <a:endParaRPr lang="nl-BE" sz="18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stacked"/>
        <c:varyColors val="0"/>
        <c:ser>
          <c:idx val="0"/>
          <c:order val="0"/>
          <c:tx>
            <c:strRef>
              <c:f>'USE graf'!$C$2</c:f>
              <c:strCache>
                <c:ptCount val="1"/>
                <c:pt idx="0">
                  <c:v>1</c:v>
                </c:pt>
              </c:strCache>
            </c:strRef>
          </c:tx>
          <c:spPr>
            <a:solidFill>
              <a:srgbClr val="FF0000"/>
            </a:solidFill>
            <a:ln>
              <a:noFill/>
            </a:ln>
            <a:effectLst/>
          </c:spPr>
          <c:invertIfNegative val="0"/>
          <c:cat>
            <c:strRef>
              <c:f>'USE graf'!$B$25:$B$28</c:f>
              <c:strCache>
                <c:ptCount val="4"/>
                <c:pt idx="0">
                  <c:v>Ik leerde het snel te gebruiken</c:v>
                </c:pt>
                <c:pt idx="1">
                  <c:v>Ik onthoud gemakkelijk hoe ik het moet gebruiken</c:v>
                </c:pt>
                <c:pt idx="2">
                  <c:v>Het is gemakkelijk te leren hoe het te gebruiken</c:v>
                </c:pt>
                <c:pt idx="3">
                  <c:v>Ik werd er snel handig in</c:v>
                </c:pt>
              </c:strCache>
            </c:strRef>
          </c:cat>
          <c:val>
            <c:numRef>
              <c:f>'USE graf'!$C$25:$C$28</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0-22E6-4F8D-B814-DF1EDE0ED518}"/>
            </c:ext>
          </c:extLst>
        </c:ser>
        <c:ser>
          <c:idx val="1"/>
          <c:order val="1"/>
          <c:tx>
            <c:strRef>
              <c:f>'USE graf'!$D$2</c:f>
              <c:strCache>
                <c:ptCount val="1"/>
                <c:pt idx="0">
                  <c:v>2</c:v>
                </c:pt>
              </c:strCache>
            </c:strRef>
          </c:tx>
          <c:spPr>
            <a:solidFill>
              <a:srgbClr val="FF9900"/>
            </a:solidFill>
            <a:ln>
              <a:noFill/>
            </a:ln>
            <a:effectLst/>
          </c:spPr>
          <c:invertIfNegative val="0"/>
          <c:cat>
            <c:strRef>
              <c:f>'USE graf'!$B$25:$B$28</c:f>
              <c:strCache>
                <c:ptCount val="4"/>
                <c:pt idx="0">
                  <c:v>Ik leerde het snel te gebruiken</c:v>
                </c:pt>
                <c:pt idx="1">
                  <c:v>Ik onthoud gemakkelijk hoe ik het moet gebruiken</c:v>
                </c:pt>
                <c:pt idx="2">
                  <c:v>Het is gemakkelijk te leren hoe het te gebruiken</c:v>
                </c:pt>
                <c:pt idx="3">
                  <c:v>Ik werd er snel handig in</c:v>
                </c:pt>
              </c:strCache>
            </c:strRef>
          </c:cat>
          <c:val>
            <c:numRef>
              <c:f>'USE graf'!$D$25:$D$28</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1-22E6-4F8D-B814-DF1EDE0ED518}"/>
            </c:ext>
          </c:extLst>
        </c:ser>
        <c:ser>
          <c:idx val="2"/>
          <c:order val="2"/>
          <c:tx>
            <c:strRef>
              <c:f>'USE graf'!$E$2</c:f>
              <c:strCache>
                <c:ptCount val="1"/>
                <c:pt idx="0">
                  <c:v>3</c:v>
                </c:pt>
              </c:strCache>
            </c:strRef>
          </c:tx>
          <c:spPr>
            <a:solidFill>
              <a:srgbClr val="FFC000"/>
            </a:solidFill>
            <a:ln>
              <a:noFill/>
            </a:ln>
            <a:effectLst/>
          </c:spPr>
          <c:invertIfNegative val="0"/>
          <c:cat>
            <c:strRef>
              <c:f>'USE graf'!$B$25:$B$28</c:f>
              <c:strCache>
                <c:ptCount val="4"/>
                <c:pt idx="0">
                  <c:v>Ik leerde het snel te gebruiken</c:v>
                </c:pt>
                <c:pt idx="1">
                  <c:v>Ik onthoud gemakkelijk hoe ik het moet gebruiken</c:v>
                </c:pt>
                <c:pt idx="2">
                  <c:v>Het is gemakkelijk te leren hoe het te gebruiken</c:v>
                </c:pt>
                <c:pt idx="3">
                  <c:v>Ik werd er snel handig in</c:v>
                </c:pt>
              </c:strCache>
            </c:strRef>
          </c:cat>
          <c:val>
            <c:numRef>
              <c:f>'USE graf'!$E$25:$E$28</c:f>
              <c:numCache>
                <c:formatCode>General</c:formatCode>
                <c:ptCount val="4"/>
                <c:pt idx="0">
                  <c:v>0</c:v>
                </c:pt>
                <c:pt idx="1">
                  <c:v>1</c:v>
                </c:pt>
                <c:pt idx="2">
                  <c:v>1</c:v>
                </c:pt>
                <c:pt idx="3">
                  <c:v>1</c:v>
                </c:pt>
              </c:numCache>
            </c:numRef>
          </c:val>
          <c:extLst>
            <c:ext xmlns:c16="http://schemas.microsoft.com/office/drawing/2014/chart" uri="{C3380CC4-5D6E-409C-BE32-E72D297353CC}">
              <c16:uniqueId val="{00000002-22E6-4F8D-B814-DF1EDE0ED518}"/>
            </c:ext>
          </c:extLst>
        </c:ser>
        <c:ser>
          <c:idx val="3"/>
          <c:order val="3"/>
          <c:tx>
            <c:strRef>
              <c:f>'USE graf'!$F$2</c:f>
              <c:strCache>
                <c:ptCount val="1"/>
                <c:pt idx="0">
                  <c:v>4</c:v>
                </c:pt>
              </c:strCache>
            </c:strRef>
          </c:tx>
          <c:spPr>
            <a:solidFill>
              <a:srgbClr val="FFFF00"/>
            </a:solidFill>
            <a:ln>
              <a:noFill/>
            </a:ln>
            <a:effectLst/>
          </c:spPr>
          <c:invertIfNegative val="0"/>
          <c:cat>
            <c:strRef>
              <c:f>'USE graf'!$B$25:$B$28</c:f>
              <c:strCache>
                <c:ptCount val="4"/>
                <c:pt idx="0">
                  <c:v>Ik leerde het snel te gebruiken</c:v>
                </c:pt>
                <c:pt idx="1">
                  <c:v>Ik onthoud gemakkelijk hoe ik het moet gebruiken</c:v>
                </c:pt>
                <c:pt idx="2">
                  <c:v>Het is gemakkelijk te leren hoe het te gebruiken</c:v>
                </c:pt>
                <c:pt idx="3">
                  <c:v>Ik werd er snel handig in</c:v>
                </c:pt>
              </c:strCache>
            </c:strRef>
          </c:cat>
          <c:val>
            <c:numRef>
              <c:f>'USE graf'!$F$25:$F$28</c:f>
              <c:numCache>
                <c:formatCode>General</c:formatCode>
                <c:ptCount val="4"/>
                <c:pt idx="0">
                  <c:v>1</c:v>
                </c:pt>
                <c:pt idx="1">
                  <c:v>2</c:v>
                </c:pt>
                <c:pt idx="2">
                  <c:v>0</c:v>
                </c:pt>
                <c:pt idx="3">
                  <c:v>0</c:v>
                </c:pt>
              </c:numCache>
            </c:numRef>
          </c:val>
          <c:extLst>
            <c:ext xmlns:c16="http://schemas.microsoft.com/office/drawing/2014/chart" uri="{C3380CC4-5D6E-409C-BE32-E72D297353CC}">
              <c16:uniqueId val="{00000003-22E6-4F8D-B814-DF1EDE0ED518}"/>
            </c:ext>
          </c:extLst>
        </c:ser>
        <c:ser>
          <c:idx val="4"/>
          <c:order val="4"/>
          <c:tx>
            <c:strRef>
              <c:f>'USE graf'!$G$2</c:f>
              <c:strCache>
                <c:ptCount val="1"/>
                <c:pt idx="0">
                  <c:v>5</c:v>
                </c:pt>
              </c:strCache>
            </c:strRef>
          </c:tx>
          <c:spPr>
            <a:solidFill>
              <a:srgbClr val="99FF33"/>
            </a:solidFill>
            <a:ln>
              <a:noFill/>
            </a:ln>
            <a:effectLst/>
          </c:spPr>
          <c:invertIfNegative val="0"/>
          <c:cat>
            <c:strRef>
              <c:f>'USE graf'!$B$25:$B$28</c:f>
              <c:strCache>
                <c:ptCount val="4"/>
                <c:pt idx="0">
                  <c:v>Ik leerde het snel te gebruiken</c:v>
                </c:pt>
                <c:pt idx="1">
                  <c:v>Ik onthoud gemakkelijk hoe ik het moet gebruiken</c:v>
                </c:pt>
                <c:pt idx="2">
                  <c:v>Het is gemakkelijk te leren hoe het te gebruiken</c:v>
                </c:pt>
                <c:pt idx="3">
                  <c:v>Ik werd er snel handig in</c:v>
                </c:pt>
              </c:strCache>
            </c:strRef>
          </c:cat>
          <c:val>
            <c:numRef>
              <c:f>'USE graf'!$G$25:$G$28</c:f>
              <c:numCache>
                <c:formatCode>General</c:formatCode>
                <c:ptCount val="4"/>
                <c:pt idx="0">
                  <c:v>4</c:v>
                </c:pt>
                <c:pt idx="1">
                  <c:v>3</c:v>
                </c:pt>
                <c:pt idx="2">
                  <c:v>5</c:v>
                </c:pt>
                <c:pt idx="3">
                  <c:v>4</c:v>
                </c:pt>
              </c:numCache>
            </c:numRef>
          </c:val>
          <c:extLst>
            <c:ext xmlns:c16="http://schemas.microsoft.com/office/drawing/2014/chart" uri="{C3380CC4-5D6E-409C-BE32-E72D297353CC}">
              <c16:uniqueId val="{00000004-22E6-4F8D-B814-DF1EDE0ED518}"/>
            </c:ext>
          </c:extLst>
        </c:ser>
        <c:ser>
          <c:idx val="5"/>
          <c:order val="5"/>
          <c:tx>
            <c:strRef>
              <c:f>'USE graf'!$H$2</c:f>
              <c:strCache>
                <c:ptCount val="1"/>
                <c:pt idx="0">
                  <c:v>6</c:v>
                </c:pt>
              </c:strCache>
            </c:strRef>
          </c:tx>
          <c:spPr>
            <a:solidFill>
              <a:srgbClr val="00CC00"/>
            </a:solidFill>
            <a:ln>
              <a:noFill/>
            </a:ln>
            <a:effectLst/>
          </c:spPr>
          <c:invertIfNegative val="0"/>
          <c:cat>
            <c:strRef>
              <c:f>'USE graf'!$B$25:$B$28</c:f>
              <c:strCache>
                <c:ptCount val="4"/>
                <c:pt idx="0">
                  <c:v>Ik leerde het snel te gebruiken</c:v>
                </c:pt>
                <c:pt idx="1">
                  <c:v>Ik onthoud gemakkelijk hoe ik het moet gebruiken</c:v>
                </c:pt>
                <c:pt idx="2">
                  <c:v>Het is gemakkelijk te leren hoe het te gebruiken</c:v>
                </c:pt>
                <c:pt idx="3">
                  <c:v>Ik werd er snel handig in</c:v>
                </c:pt>
              </c:strCache>
            </c:strRef>
          </c:cat>
          <c:val>
            <c:numRef>
              <c:f>'USE graf'!$H$25:$H$28</c:f>
              <c:numCache>
                <c:formatCode>General</c:formatCode>
                <c:ptCount val="4"/>
                <c:pt idx="0">
                  <c:v>1</c:v>
                </c:pt>
                <c:pt idx="1">
                  <c:v>2</c:v>
                </c:pt>
                <c:pt idx="2">
                  <c:v>1</c:v>
                </c:pt>
                <c:pt idx="3">
                  <c:v>3</c:v>
                </c:pt>
              </c:numCache>
            </c:numRef>
          </c:val>
          <c:extLst>
            <c:ext xmlns:c16="http://schemas.microsoft.com/office/drawing/2014/chart" uri="{C3380CC4-5D6E-409C-BE32-E72D297353CC}">
              <c16:uniqueId val="{00000005-22E6-4F8D-B814-DF1EDE0ED518}"/>
            </c:ext>
          </c:extLst>
        </c:ser>
        <c:ser>
          <c:idx val="6"/>
          <c:order val="6"/>
          <c:tx>
            <c:strRef>
              <c:f>'USE graf'!$I$2</c:f>
              <c:strCache>
                <c:ptCount val="1"/>
                <c:pt idx="0">
                  <c:v>7</c:v>
                </c:pt>
              </c:strCache>
            </c:strRef>
          </c:tx>
          <c:spPr>
            <a:solidFill>
              <a:srgbClr val="008000"/>
            </a:solidFill>
            <a:ln>
              <a:noFill/>
            </a:ln>
            <a:effectLst/>
          </c:spPr>
          <c:invertIfNegative val="0"/>
          <c:cat>
            <c:strRef>
              <c:f>'USE graf'!$B$25:$B$28</c:f>
              <c:strCache>
                <c:ptCount val="4"/>
                <c:pt idx="0">
                  <c:v>Ik leerde het snel te gebruiken</c:v>
                </c:pt>
                <c:pt idx="1">
                  <c:v>Ik onthoud gemakkelijk hoe ik het moet gebruiken</c:v>
                </c:pt>
                <c:pt idx="2">
                  <c:v>Het is gemakkelijk te leren hoe het te gebruiken</c:v>
                </c:pt>
                <c:pt idx="3">
                  <c:v>Ik werd er snel handig in</c:v>
                </c:pt>
              </c:strCache>
            </c:strRef>
          </c:cat>
          <c:val>
            <c:numRef>
              <c:f>'USE graf'!$I$25:$I$28</c:f>
              <c:numCache>
                <c:formatCode>General</c:formatCode>
                <c:ptCount val="4"/>
                <c:pt idx="0">
                  <c:v>7</c:v>
                </c:pt>
                <c:pt idx="1">
                  <c:v>5</c:v>
                </c:pt>
                <c:pt idx="2">
                  <c:v>6</c:v>
                </c:pt>
                <c:pt idx="3">
                  <c:v>5</c:v>
                </c:pt>
              </c:numCache>
            </c:numRef>
          </c:val>
          <c:extLst>
            <c:ext xmlns:c16="http://schemas.microsoft.com/office/drawing/2014/chart" uri="{C3380CC4-5D6E-409C-BE32-E72D297353CC}">
              <c16:uniqueId val="{00000006-22E6-4F8D-B814-DF1EDE0ED518}"/>
            </c:ext>
          </c:extLst>
        </c:ser>
        <c:dLbls>
          <c:showLegendKey val="0"/>
          <c:showVal val="0"/>
          <c:showCatName val="0"/>
          <c:showSerName val="0"/>
          <c:showPercent val="0"/>
          <c:showBubbleSize val="0"/>
        </c:dLbls>
        <c:gapWidth val="150"/>
        <c:overlap val="100"/>
        <c:axId val="1952133919"/>
        <c:axId val="1952132255"/>
      </c:barChart>
      <c:catAx>
        <c:axId val="1952133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952132255"/>
        <c:crosses val="autoZero"/>
        <c:auto val="1"/>
        <c:lblAlgn val="ctr"/>
        <c:lblOffset val="100"/>
        <c:noMultiLvlLbl val="0"/>
      </c:catAx>
      <c:valAx>
        <c:axId val="1952132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95213391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800" b="1" dirty="0" err="1">
                <a:solidFill>
                  <a:schemeClr val="tx1"/>
                </a:solidFill>
              </a:rPr>
              <a:t>Satisfaction</a:t>
            </a:r>
            <a:endParaRPr lang="nl-BE" sz="1800" b="1"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BE"/>
        </a:p>
      </c:txPr>
    </c:title>
    <c:autoTitleDeleted val="0"/>
    <c:plotArea>
      <c:layout/>
      <c:barChart>
        <c:barDir val="col"/>
        <c:grouping val="stacked"/>
        <c:varyColors val="0"/>
        <c:ser>
          <c:idx val="0"/>
          <c:order val="0"/>
          <c:tx>
            <c:strRef>
              <c:f>'USE graf'!$C$2</c:f>
              <c:strCache>
                <c:ptCount val="1"/>
                <c:pt idx="0">
                  <c:v>1</c:v>
                </c:pt>
              </c:strCache>
            </c:strRef>
          </c:tx>
          <c:spPr>
            <a:solidFill>
              <a:srgbClr val="FF0000"/>
            </a:solidFill>
            <a:ln>
              <a:noFill/>
            </a:ln>
            <a:effectLst/>
          </c:spPr>
          <c:invertIfNegative val="0"/>
          <c:cat>
            <c:strRef>
              <c:f>'USE graf'!$B$30:$B$36</c:f>
              <c:strCache>
                <c:ptCount val="7"/>
                <c:pt idx="0">
                  <c:v>Ik ben er tevreden over</c:v>
                </c:pt>
                <c:pt idx="1">
                  <c:v>Ik zou het aan een vriend/kennis aanbevelen</c:v>
                </c:pt>
                <c:pt idx="2">
                  <c:v>Het is leuk om te gebruiken</c:v>
                </c:pt>
                <c:pt idx="3">
                  <c:v>Het werkt zoals ik wil dat het werkt</c:v>
                </c:pt>
                <c:pt idx="4">
                  <c:v>Het is fantastisch</c:v>
                </c:pt>
                <c:pt idx="5">
                  <c:v>Ik vind dat ik het moet gebruiken</c:v>
                </c:pt>
                <c:pt idx="6">
                  <c:v>Het is prettig om te gebruiken</c:v>
                </c:pt>
              </c:strCache>
            </c:strRef>
          </c:cat>
          <c:val>
            <c:numRef>
              <c:f>'USE graf'!$C$30:$C$36</c:f>
              <c:numCache>
                <c:formatCode>General</c:formatCode>
                <c:ptCount val="7"/>
                <c:pt idx="0">
                  <c:v>0</c:v>
                </c:pt>
                <c:pt idx="1">
                  <c:v>0</c:v>
                </c:pt>
                <c:pt idx="2">
                  <c:v>0</c:v>
                </c:pt>
                <c:pt idx="3">
                  <c:v>0</c:v>
                </c:pt>
                <c:pt idx="4">
                  <c:v>0</c:v>
                </c:pt>
                <c:pt idx="5">
                  <c:v>1</c:v>
                </c:pt>
                <c:pt idx="6">
                  <c:v>0</c:v>
                </c:pt>
              </c:numCache>
            </c:numRef>
          </c:val>
          <c:extLst>
            <c:ext xmlns:c16="http://schemas.microsoft.com/office/drawing/2014/chart" uri="{C3380CC4-5D6E-409C-BE32-E72D297353CC}">
              <c16:uniqueId val="{00000000-76D2-47BE-A794-1B2A01FB08A9}"/>
            </c:ext>
          </c:extLst>
        </c:ser>
        <c:ser>
          <c:idx val="1"/>
          <c:order val="1"/>
          <c:tx>
            <c:strRef>
              <c:f>'USE graf'!$D$2</c:f>
              <c:strCache>
                <c:ptCount val="1"/>
                <c:pt idx="0">
                  <c:v>2</c:v>
                </c:pt>
              </c:strCache>
            </c:strRef>
          </c:tx>
          <c:spPr>
            <a:solidFill>
              <a:srgbClr val="FF9900"/>
            </a:solidFill>
            <a:ln>
              <a:noFill/>
            </a:ln>
            <a:effectLst/>
          </c:spPr>
          <c:invertIfNegative val="0"/>
          <c:cat>
            <c:strRef>
              <c:f>'USE graf'!$B$30:$B$36</c:f>
              <c:strCache>
                <c:ptCount val="7"/>
                <c:pt idx="0">
                  <c:v>Ik ben er tevreden over</c:v>
                </c:pt>
                <c:pt idx="1">
                  <c:v>Ik zou het aan een vriend/kennis aanbevelen</c:v>
                </c:pt>
                <c:pt idx="2">
                  <c:v>Het is leuk om te gebruiken</c:v>
                </c:pt>
                <c:pt idx="3">
                  <c:v>Het werkt zoals ik wil dat het werkt</c:v>
                </c:pt>
                <c:pt idx="4">
                  <c:v>Het is fantastisch</c:v>
                </c:pt>
                <c:pt idx="5">
                  <c:v>Ik vind dat ik het moet gebruiken</c:v>
                </c:pt>
                <c:pt idx="6">
                  <c:v>Het is prettig om te gebruiken</c:v>
                </c:pt>
              </c:strCache>
            </c:strRef>
          </c:cat>
          <c:val>
            <c:numRef>
              <c:f>'USE graf'!$D$30:$D$36</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1-76D2-47BE-A794-1B2A01FB08A9}"/>
            </c:ext>
          </c:extLst>
        </c:ser>
        <c:ser>
          <c:idx val="2"/>
          <c:order val="2"/>
          <c:tx>
            <c:strRef>
              <c:f>'USE graf'!$E$2</c:f>
              <c:strCache>
                <c:ptCount val="1"/>
                <c:pt idx="0">
                  <c:v>3</c:v>
                </c:pt>
              </c:strCache>
            </c:strRef>
          </c:tx>
          <c:spPr>
            <a:solidFill>
              <a:srgbClr val="FFC000"/>
            </a:solidFill>
            <a:ln>
              <a:noFill/>
            </a:ln>
            <a:effectLst/>
          </c:spPr>
          <c:invertIfNegative val="0"/>
          <c:cat>
            <c:strRef>
              <c:f>'USE graf'!$B$30:$B$36</c:f>
              <c:strCache>
                <c:ptCount val="7"/>
                <c:pt idx="0">
                  <c:v>Ik ben er tevreden over</c:v>
                </c:pt>
                <c:pt idx="1">
                  <c:v>Ik zou het aan een vriend/kennis aanbevelen</c:v>
                </c:pt>
                <c:pt idx="2">
                  <c:v>Het is leuk om te gebruiken</c:v>
                </c:pt>
                <c:pt idx="3">
                  <c:v>Het werkt zoals ik wil dat het werkt</c:v>
                </c:pt>
                <c:pt idx="4">
                  <c:v>Het is fantastisch</c:v>
                </c:pt>
                <c:pt idx="5">
                  <c:v>Ik vind dat ik het moet gebruiken</c:v>
                </c:pt>
                <c:pt idx="6">
                  <c:v>Het is prettig om te gebruiken</c:v>
                </c:pt>
              </c:strCache>
            </c:strRef>
          </c:cat>
          <c:val>
            <c:numRef>
              <c:f>'USE graf'!$E$30:$E$36</c:f>
              <c:numCache>
                <c:formatCode>General</c:formatCode>
                <c:ptCount val="7"/>
                <c:pt idx="0">
                  <c:v>0</c:v>
                </c:pt>
                <c:pt idx="1">
                  <c:v>1</c:v>
                </c:pt>
                <c:pt idx="2">
                  <c:v>1</c:v>
                </c:pt>
                <c:pt idx="3">
                  <c:v>0</c:v>
                </c:pt>
                <c:pt idx="4">
                  <c:v>1</c:v>
                </c:pt>
                <c:pt idx="5">
                  <c:v>0</c:v>
                </c:pt>
                <c:pt idx="6">
                  <c:v>1</c:v>
                </c:pt>
              </c:numCache>
            </c:numRef>
          </c:val>
          <c:extLst>
            <c:ext xmlns:c16="http://schemas.microsoft.com/office/drawing/2014/chart" uri="{C3380CC4-5D6E-409C-BE32-E72D297353CC}">
              <c16:uniqueId val="{00000002-76D2-47BE-A794-1B2A01FB08A9}"/>
            </c:ext>
          </c:extLst>
        </c:ser>
        <c:ser>
          <c:idx val="3"/>
          <c:order val="3"/>
          <c:tx>
            <c:strRef>
              <c:f>'USE graf'!$F$2</c:f>
              <c:strCache>
                <c:ptCount val="1"/>
                <c:pt idx="0">
                  <c:v>4</c:v>
                </c:pt>
              </c:strCache>
            </c:strRef>
          </c:tx>
          <c:spPr>
            <a:solidFill>
              <a:srgbClr val="FFFF00"/>
            </a:solidFill>
            <a:ln>
              <a:noFill/>
            </a:ln>
            <a:effectLst/>
          </c:spPr>
          <c:invertIfNegative val="0"/>
          <c:cat>
            <c:strRef>
              <c:f>'USE graf'!$B$30:$B$36</c:f>
              <c:strCache>
                <c:ptCount val="7"/>
                <c:pt idx="0">
                  <c:v>Ik ben er tevreden over</c:v>
                </c:pt>
                <c:pt idx="1">
                  <c:v>Ik zou het aan een vriend/kennis aanbevelen</c:v>
                </c:pt>
                <c:pt idx="2">
                  <c:v>Het is leuk om te gebruiken</c:v>
                </c:pt>
                <c:pt idx="3">
                  <c:v>Het werkt zoals ik wil dat het werkt</c:v>
                </c:pt>
                <c:pt idx="4">
                  <c:v>Het is fantastisch</c:v>
                </c:pt>
                <c:pt idx="5">
                  <c:v>Ik vind dat ik het moet gebruiken</c:v>
                </c:pt>
                <c:pt idx="6">
                  <c:v>Het is prettig om te gebruiken</c:v>
                </c:pt>
              </c:strCache>
            </c:strRef>
          </c:cat>
          <c:val>
            <c:numRef>
              <c:f>'USE graf'!$F$30:$F$36</c:f>
              <c:numCache>
                <c:formatCode>General</c:formatCode>
                <c:ptCount val="7"/>
                <c:pt idx="0">
                  <c:v>3</c:v>
                </c:pt>
                <c:pt idx="1">
                  <c:v>2</c:v>
                </c:pt>
                <c:pt idx="2">
                  <c:v>1</c:v>
                </c:pt>
                <c:pt idx="3">
                  <c:v>5</c:v>
                </c:pt>
                <c:pt idx="4">
                  <c:v>3</c:v>
                </c:pt>
                <c:pt idx="5">
                  <c:v>4</c:v>
                </c:pt>
                <c:pt idx="6">
                  <c:v>2</c:v>
                </c:pt>
              </c:numCache>
            </c:numRef>
          </c:val>
          <c:extLst>
            <c:ext xmlns:c16="http://schemas.microsoft.com/office/drawing/2014/chart" uri="{C3380CC4-5D6E-409C-BE32-E72D297353CC}">
              <c16:uniqueId val="{00000003-76D2-47BE-A794-1B2A01FB08A9}"/>
            </c:ext>
          </c:extLst>
        </c:ser>
        <c:ser>
          <c:idx val="4"/>
          <c:order val="4"/>
          <c:tx>
            <c:strRef>
              <c:f>'USE graf'!$G$2</c:f>
              <c:strCache>
                <c:ptCount val="1"/>
                <c:pt idx="0">
                  <c:v>5</c:v>
                </c:pt>
              </c:strCache>
            </c:strRef>
          </c:tx>
          <c:spPr>
            <a:solidFill>
              <a:srgbClr val="99FF33"/>
            </a:solidFill>
            <a:ln>
              <a:noFill/>
            </a:ln>
            <a:effectLst/>
          </c:spPr>
          <c:invertIfNegative val="0"/>
          <c:cat>
            <c:strRef>
              <c:f>'USE graf'!$B$30:$B$36</c:f>
              <c:strCache>
                <c:ptCount val="7"/>
                <c:pt idx="0">
                  <c:v>Ik ben er tevreden over</c:v>
                </c:pt>
                <c:pt idx="1">
                  <c:v>Ik zou het aan een vriend/kennis aanbevelen</c:v>
                </c:pt>
                <c:pt idx="2">
                  <c:v>Het is leuk om te gebruiken</c:v>
                </c:pt>
                <c:pt idx="3">
                  <c:v>Het werkt zoals ik wil dat het werkt</c:v>
                </c:pt>
                <c:pt idx="4">
                  <c:v>Het is fantastisch</c:v>
                </c:pt>
                <c:pt idx="5">
                  <c:v>Ik vind dat ik het moet gebruiken</c:v>
                </c:pt>
                <c:pt idx="6">
                  <c:v>Het is prettig om te gebruiken</c:v>
                </c:pt>
              </c:strCache>
            </c:strRef>
          </c:cat>
          <c:val>
            <c:numRef>
              <c:f>'USE graf'!$G$30:$G$36</c:f>
              <c:numCache>
                <c:formatCode>General</c:formatCode>
                <c:ptCount val="7"/>
                <c:pt idx="0">
                  <c:v>3</c:v>
                </c:pt>
                <c:pt idx="1">
                  <c:v>1</c:v>
                </c:pt>
                <c:pt idx="2">
                  <c:v>2</c:v>
                </c:pt>
                <c:pt idx="3">
                  <c:v>2</c:v>
                </c:pt>
                <c:pt idx="4">
                  <c:v>2</c:v>
                </c:pt>
                <c:pt idx="5">
                  <c:v>2</c:v>
                </c:pt>
                <c:pt idx="6">
                  <c:v>4</c:v>
                </c:pt>
              </c:numCache>
            </c:numRef>
          </c:val>
          <c:extLst>
            <c:ext xmlns:c16="http://schemas.microsoft.com/office/drawing/2014/chart" uri="{C3380CC4-5D6E-409C-BE32-E72D297353CC}">
              <c16:uniqueId val="{00000004-76D2-47BE-A794-1B2A01FB08A9}"/>
            </c:ext>
          </c:extLst>
        </c:ser>
        <c:ser>
          <c:idx val="5"/>
          <c:order val="5"/>
          <c:tx>
            <c:strRef>
              <c:f>'USE graf'!$H$2</c:f>
              <c:strCache>
                <c:ptCount val="1"/>
                <c:pt idx="0">
                  <c:v>6</c:v>
                </c:pt>
              </c:strCache>
            </c:strRef>
          </c:tx>
          <c:spPr>
            <a:solidFill>
              <a:srgbClr val="00CC00"/>
            </a:solidFill>
            <a:ln>
              <a:noFill/>
            </a:ln>
            <a:effectLst/>
          </c:spPr>
          <c:invertIfNegative val="0"/>
          <c:cat>
            <c:strRef>
              <c:f>'USE graf'!$B$30:$B$36</c:f>
              <c:strCache>
                <c:ptCount val="7"/>
                <c:pt idx="0">
                  <c:v>Ik ben er tevreden over</c:v>
                </c:pt>
                <c:pt idx="1">
                  <c:v>Ik zou het aan een vriend/kennis aanbevelen</c:v>
                </c:pt>
                <c:pt idx="2">
                  <c:v>Het is leuk om te gebruiken</c:v>
                </c:pt>
                <c:pt idx="3">
                  <c:v>Het werkt zoals ik wil dat het werkt</c:v>
                </c:pt>
                <c:pt idx="4">
                  <c:v>Het is fantastisch</c:v>
                </c:pt>
                <c:pt idx="5">
                  <c:v>Ik vind dat ik het moet gebruiken</c:v>
                </c:pt>
                <c:pt idx="6">
                  <c:v>Het is prettig om te gebruiken</c:v>
                </c:pt>
              </c:strCache>
            </c:strRef>
          </c:cat>
          <c:val>
            <c:numRef>
              <c:f>'USE graf'!$H$30:$H$36</c:f>
              <c:numCache>
                <c:formatCode>General</c:formatCode>
                <c:ptCount val="7"/>
                <c:pt idx="0">
                  <c:v>2</c:v>
                </c:pt>
                <c:pt idx="1">
                  <c:v>2</c:v>
                </c:pt>
                <c:pt idx="2">
                  <c:v>4</c:v>
                </c:pt>
                <c:pt idx="3">
                  <c:v>3</c:v>
                </c:pt>
                <c:pt idx="4">
                  <c:v>1</c:v>
                </c:pt>
                <c:pt idx="5">
                  <c:v>2</c:v>
                </c:pt>
                <c:pt idx="6">
                  <c:v>2</c:v>
                </c:pt>
              </c:numCache>
            </c:numRef>
          </c:val>
          <c:extLst>
            <c:ext xmlns:c16="http://schemas.microsoft.com/office/drawing/2014/chart" uri="{C3380CC4-5D6E-409C-BE32-E72D297353CC}">
              <c16:uniqueId val="{00000005-76D2-47BE-A794-1B2A01FB08A9}"/>
            </c:ext>
          </c:extLst>
        </c:ser>
        <c:ser>
          <c:idx val="6"/>
          <c:order val="6"/>
          <c:tx>
            <c:strRef>
              <c:f>'USE graf'!$I$2</c:f>
              <c:strCache>
                <c:ptCount val="1"/>
                <c:pt idx="0">
                  <c:v>7</c:v>
                </c:pt>
              </c:strCache>
            </c:strRef>
          </c:tx>
          <c:spPr>
            <a:solidFill>
              <a:srgbClr val="008000"/>
            </a:solidFill>
            <a:ln>
              <a:noFill/>
            </a:ln>
            <a:effectLst/>
          </c:spPr>
          <c:invertIfNegative val="0"/>
          <c:cat>
            <c:strRef>
              <c:f>'USE graf'!$B$30:$B$36</c:f>
              <c:strCache>
                <c:ptCount val="7"/>
                <c:pt idx="0">
                  <c:v>Ik ben er tevreden over</c:v>
                </c:pt>
                <c:pt idx="1">
                  <c:v>Ik zou het aan een vriend/kennis aanbevelen</c:v>
                </c:pt>
                <c:pt idx="2">
                  <c:v>Het is leuk om te gebruiken</c:v>
                </c:pt>
                <c:pt idx="3">
                  <c:v>Het werkt zoals ik wil dat het werkt</c:v>
                </c:pt>
                <c:pt idx="4">
                  <c:v>Het is fantastisch</c:v>
                </c:pt>
                <c:pt idx="5">
                  <c:v>Ik vind dat ik het moet gebruiken</c:v>
                </c:pt>
                <c:pt idx="6">
                  <c:v>Het is prettig om te gebruiken</c:v>
                </c:pt>
              </c:strCache>
            </c:strRef>
          </c:cat>
          <c:val>
            <c:numRef>
              <c:f>'USE graf'!$I$30:$I$36</c:f>
              <c:numCache>
                <c:formatCode>General</c:formatCode>
                <c:ptCount val="7"/>
                <c:pt idx="0">
                  <c:v>5</c:v>
                </c:pt>
                <c:pt idx="1">
                  <c:v>7</c:v>
                </c:pt>
                <c:pt idx="2">
                  <c:v>5</c:v>
                </c:pt>
                <c:pt idx="3">
                  <c:v>3</c:v>
                </c:pt>
                <c:pt idx="4">
                  <c:v>6</c:v>
                </c:pt>
                <c:pt idx="5">
                  <c:v>4</c:v>
                </c:pt>
                <c:pt idx="6">
                  <c:v>4</c:v>
                </c:pt>
              </c:numCache>
            </c:numRef>
          </c:val>
          <c:extLst>
            <c:ext xmlns:c16="http://schemas.microsoft.com/office/drawing/2014/chart" uri="{C3380CC4-5D6E-409C-BE32-E72D297353CC}">
              <c16:uniqueId val="{00000006-76D2-47BE-A794-1B2A01FB08A9}"/>
            </c:ext>
          </c:extLst>
        </c:ser>
        <c:dLbls>
          <c:showLegendKey val="0"/>
          <c:showVal val="0"/>
          <c:showCatName val="0"/>
          <c:showSerName val="0"/>
          <c:showPercent val="0"/>
          <c:showBubbleSize val="0"/>
        </c:dLbls>
        <c:gapWidth val="150"/>
        <c:overlap val="100"/>
        <c:axId val="1787368559"/>
        <c:axId val="1787366063"/>
      </c:barChart>
      <c:catAx>
        <c:axId val="178736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l-BE"/>
          </a:p>
        </c:txPr>
        <c:crossAx val="1787366063"/>
        <c:crosses val="autoZero"/>
        <c:auto val="1"/>
        <c:lblAlgn val="ctr"/>
        <c:lblOffset val="100"/>
        <c:noMultiLvlLbl val="0"/>
      </c:catAx>
      <c:valAx>
        <c:axId val="178736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BE"/>
          </a:p>
        </c:txPr>
        <c:crossAx val="17873685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01EF9-6DAC-4635-9100-5B54098AAC4A}" type="datetimeFigureOut">
              <a:rPr lang="nl-NL" smtClean="0"/>
              <a:t>22-2-2023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D1E43-3100-4557-A7B6-28998DD75003}" type="slidenum">
              <a:rPr lang="nl-NL" smtClean="0"/>
              <a:t>‹nr.›</a:t>
            </a:fld>
            <a:endParaRPr lang="nl-NL"/>
          </a:p>
        </p:txBody>
      </p:sp>
    </p:spTree>
    <p:extLst>
      <p:ext uri="{BB962C8B-B14F-4D97-AF65-F5344CB8AC3E}">
        <p14:creationId xmlns:p14="http://schemas.microsoft.com/office/powerpoint/2010/main" val="161505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Rollator kaderen m.b.t. wat op de markt is en hoe deze rollator verschilt van reeds bestaande rollators</a:t>
            </a:r>
            <a:endParaRPr lang="nl-BE"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a:t>
            </a:fld>
            <a:endParaRPr lang="nl-NL"/>
          </a:p>
        </p:txBody>
      </p:sp>
    </p:spTree>
    <p:extLst>
      <p:ext uri="{BB962C8B-B14F-4D97-AF65-F5344CB8AC3E}">
        <p14:creationId xmlns:p14="http://schemas.microsoft.com/office/powerpoint/2010/main" val="641036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10</a:t>
            </a:fld>
            <a:endParaRPr lang="nl-NL"/>
          </a:p>
        </p:txBody>
      </p:sp>
    </p:spTree>
    <p:extLst>
      <p:ext uri="{BB962C8B-B14F-4D97-AF65-F5344CB8AC3E}">
        <p14:creationId xmlns:p14="http://schemas.microsoft.com/office/powerpoint/2010/main" val="271070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Testen of mensen beter stappen als ze er een keer mee stappen, zoals weergegeven in de tabel is geen verschil tussen beide zichtbaar. Voor ons is het hier relevant dat er geen extra last op de gebruiker wordt gelegd (patiënten wandelen niet trager of nemen geen kleinere stappen). Onze verwachtingen zijn dat patiënten naarmate ze meerdere keren trainen met de walker verwachten we wel een verschil te zien tussen beide condities. </a:t>
            </a:r>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11</a:t>
            </a:fld>
            <a:endParaRPr lang="nl-NL"/>
          </a:p>
        </p:txBody>
      </p:sp>
    </p:spTree>
    <p:extLst>
      <p:ext uri="{BB962C8B-B14F-4D97-AF65-F5344CB8AC3E}">
        <p14:creationId xmlns:p14="http://schemas.microsoft.com/office/powerpoint/2010/main" val="358582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Gevalideerde vragenlijst die 32 vragen heeft die de 4 topics ..</a:t>
            </a:r>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12</a:t>
            </a:fld>
            <a:endParaRPr lang="nl-NL"/>
          </a:p>
        </p:txBody>
      </p:sp>
    </p:spTree>
    <p:extLst>
      <p:ext uri="{BB962C8B-B14F-4D97-AF65-F5344CB8AC3E}">
        <p14:creationId xmlns:p14="http://schemas.microsoft.com/office/powerpoint/2010/main" val="1839089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Ergens vermelden dat het op 7 is </a:t>
            </a:r>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13</a:t>
            </a:fld>
            <a:endParaRPr lang="nl-NL"/>
          </a:p>
        </p:txBody>
      </p:sp>
    </p:spTree>
    <p:extLst>
      <p:ext uri="{BB962C8B-B14F-4D97-AF65-F5344CB8AC3E}">
        <p14:creationId xmlns:p14="http://schemas.microsoft.com/office/powerpoint/2010/main" val="4245122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14</a:t>
            </a:fld>
            <a:endParaRPr lang="nl-NL"/>
          </a:p>
        </p:txBody>
      </p:sp>
    </p:spTree>
    <p:extLst>
      <p:ext uri="{BB962C8B-B14F-4D97-AF65-F5344CB8AC3E}">
        <p14:creationId xmlns:p14="http://schemas.microsoft.com/office/powerpoint/2010/main" val="2531944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15</a:t>
            </a:fld>
            <a:endParaRPr lang="nl-NL"/>
          </a:p>
        </p:txBody>
      </p:sp>
    </p:spTree>
    <p:extLst>
      <p:ext uri="{BB962C8B-B14F-4D97-AF65-F5344CB8AC3E}">
        <p14:creationId xmlns:p14="http://schemas.microsoft.com/office/powerpoint/2010/main" val="526664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16</a:t>
            </a:fld>
            <a:endParaRPr lang="nl-NL"/>
          </a:p>
        </p:txBody>
      </p:sp>
    </p:spTree>
    <p:extLst>
      <p:ext uri="{BB962C8B-B14F-4D97-AF65-F5344CB8AC3E}">
        <p14:creationId xmlns:p14="http://schemas.microsoft.com/office/powerpoint/2010/main" val="1375816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17</a:t>
            </a:fld>
            <a:endParaRPr lang="nl-NL"/>
          </a:p>
        </p:txBody>
      </p:sp>
    </p:spTree>
    <p:extLst>
      <p:ext uri="{BB962C8B-B14F-4D97-AF65-F5344CB8AC3E}">
        <p14:creationId xmlns:p14="http://schemas.microsoft.com/office/powerpoint/2010/main" val="3825739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18</a:t>
            </a:fld>
            <a:endParaRPr lang="nl-NL"/>
          </a:p>
        </p:txBody>
      </p:sp>
    </p:spTree>
    <p:extLst>
      <p:ext uri="{BB962C8B-B14F-4D97-AF65-F5344CB8AC3E}">
        <p14:creationId xmlns:p14="http://schemas.microsoft.com/office/powerpoint/2010/main" val="2663956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19</a:t>
            </a:fld>
            <a:endParaRPr lang="nl-NL"/>
          </a:p>
        </p:txBody>
      </p:sp>
    </p:spTree>
    <p:extLst>
      <p:ext uri="{BB962C8B-B14F-4D97-AF65-F5344CB8AC3E}">
        <p14:creationId xmlns:p14="http://schemas.microsoft.com/office/powerpoint/2010/main" val="4075422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2</a:t>
            </a:fld>
            <a:endParaRPr lang="nl-NL"/>
          </a:p>
        </p:txBody>
      </p:sp>
    </p:spTree>
    <p:extLst>
      <p:ext uri="{BB962C8B-B14F-4D97-AF65-F5344CB8AC3E}">
        <p14:creationId xmlns:p14="http://schemas.microsoft.com/office/powerpoint/2010/main" val="1293374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20</a:t>
            </a:fld>
            <a:endParaRPr lang="nl-NL"/>
          </a:p>
        </p:txBody>
      </p:sp>
    </p:spTree>
    <p:extLst>
      <p:ext uri="{BB962C8B-B14F-4D97-AF65-F5344CB8AC3E}">
        <p14:creationId xmlns:p14="http://schemas.microsoft.com/office/powerpoint/2010/main" val="225344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3</a:t>
            </a:fld>
            <a:endParaRPr lang="nl-NL"/>
          </a:p>
        </p:txBody>
      </p:sp>
    </p:spTree>
    <p:extLst>
      <p:ext uri="{BB962C8B-B14F-4D97-AF65-F5344CB8AC3E}">
        <p14:creationId xmlns:p14="http://schemas.microsoft.com/office/powerpoint/2010/main" val="934879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4</a:t>
            </a:fld>
            <a:endParaRPr lang="nl-NL"/>
          </a:p>
        </p:txBody>
      </p:sp>
    </p:spTree>
    <p:extLst>
      <p:ext uri="{BB962C8B-B14F-4D97-AF65-F5344CB8AC3E}">
        <p14:creationId xmlns:p14="http://schemas.microsoft.com/office/powerpoint/2010/main" val="330740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5</a:t>
            </a:fld>
            <a:endParaRPr lang="nl-NL"/>
          </a:p>
        </p:txBody>
      </p:sp>
    </p:spTree>
    <p:extLst>
      <p:ext uri="{BB962C8B-B14F-4D97-AF65-F5344CB8AC3E}">
        <p14:creationId xmlns:p14="http://schemas.microsoft.com/office/powerpoint/2010/main" val="900822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6</a:t>
            </a:fld>
            <a:endParaRPr lang="nl-NL"/>
          </a:p>
        </p:txBody>
      </p:sp>
    </p:spTree>
    <p:extLst>
      <p:ext uri="{BB962C8B-B14F-4D97-AF65-F5344CB8AC3E}">
        <p14:creationId xmlns:p14="http://schemas.microsoft.com/office/powerpoint/2010/main" val="1822590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7</a:t>
            </a:fld>
            <a:endParaRPr lang="nl-NL"/>
          </a:p>
        </p:txBody>
      </p:sp>
    </p:spTree>
    <p:extLst>
      <p:ext uri="{BB962C8B-B14F-4D97-AF65-F5344CB8AC3E}">
        <p14:creationId xmlns:p14="http://schemas.microsoft.com/office/powerpoint/2010/main" val="3043580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8</a:t>
            </a:fld>
            <a:endParaRPr lang="nl-NL"/>
          </a:p>
        </p:txBody>
      </p:sp>
    </p:spTree>
    <p:extLst>
      <p:ext uri="{BB962C8B-B14F-4D97-AF65-F5344CB8AC3E}">
        <p14:creationId xmlns:p14="http://schemas.microsoft.com/office/powerpoint/2010/main" val="3936373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Benadrukken over welke </a:t>
            </a:r>
            <a:r>
              <a:rPr lang="nl-NL" dirty="0" err="1"/>
              <a:t>outcomes</a:t>
            </a:r>
            <a:r>
              <a:rPr lang="nl-NL" dirty="0"/>
              <a:t> we al iets kunnen zeggen, de andere data zijn we nog aan het analyseren</a:t>
            </a:r>
          </a:p>
        </p:txBody>
      </p:sp>
      <p:sp>
        <p:nvSpPr>
          <p:cNvPr id="4" name="Tijdelijke aanduiding voor dianummer 3"/>
          <p:cNvSpPr>
            <a:spLocks noGrp="1"/>
          </p:cNvSpPr>
          <p:nvPr>
            <p:ph type="sldNum" sz="quarter" idx="5"/>
          </p:nvPr>
        </p:nvSpPr>
        <p:spPr/>
        <p:txBody>
          <a:bodyPr/>
          <a:lstStyle/>
          <a:p>
            <a:fld id="{967D1E43-3100-4557-A7B6-28998DD75003}" type="slidenum">
              <a:rPr lang="nl-NL" smtClean="0"/>
              <a:t>9</a:t>
            </a:fld>
            <a:endParaRPr lang="nl-NL"/>
          </a:p>
        </p:txBody>
      </p:sp>
    </p:spTree>
    <p:extLst>
      <p:ext uri="{BB962C8B-B14F-4D97-AF65-F5344CB8AC3E}">
        <p14:creationId xmlns:p14="http://schemas.microsoft.com/office/powerpoint/2010/main" val="1329184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BF2C7-317A-4930-BF48-7582C2551F2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5C9230E-7AAE-490E-81D5-03AD0A7FB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59A98A6-7D86-4C16-BB8C-402EA1D97F8C}"/>
              </a:ext>
            </a:extLst>
          </p:cNvPr>
          <p:cNvSpPr>
            <a:spLocks noGrp="1"/>
          </p:cNvSpPr>
          <p:nvPr>
            <p:ph type="dt" sz="half" idx="10"/>
          </p:nvPr>
        </p:nvSpPr>
        <p:spPr/>
        <p:txBody>
          <a:bodyPr/>
          <a:lstStyle/>
          <a:p>
            <a:fld id="{58FF649E-02DA-42D7-9940-E49E91AB2B35}" type="datetime1">
              <a:rPr lang="nl-NL" smtClean="0"/>
              <a:t>22-2-2023</a:t>
            </a:fld>
            <a:endParaRPr lang="nl-NL"/>
          </a:p>
        </p:txBody>
      </p:sp>
      <p:sp>
        <p:nvSpPr>
          <p:cNvPr id="5" name="Tijdelijke aanduiding voor voettekst 4">
            <a:extLst>
              <a:ext uri="{FF2B5EF4-FFF2-40B4-BE49-F238E27FC236}">
                <a16:creationId xmlns:a16="http://schemas.microsoft.com/office/drawing/2014/main" id="{236B1C1F-5D48-403B-9A3F-08E050C5A60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CDB81B-3CF3-4BEE-ABD9-9F4655FA6777}"/>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3382981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3A4F14-4123-4EF5-B4FF-8EB9CF56759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D2BF89F-8E2A-4B18-88DB-1A030B35A86B}"/>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129604-3B81-4E63-BE43-7738B2940568}"/>
              </a:ext>
            </a:extLst>
          </p:cNvPr>
          <p:cNvSpPr>
            <a:spLocks noGrp="1"/>
          </p:cNvSpPr>
          <p:nvPr>
            <p:ph type="dt" sz="half" idx="10"/>
          </p:nvPr>
        </p:nvSpPr>
        <p:spPr/>
        <p:txBody>
          <a:bodyPr/>
          <a:lstStyle/>
          <a:p>
            <a:fld id="{CF3143E3-A9E3-46C0-A74E-C5E012862EF2}" type="datetime1">
              <a:rPr lang="nl-NL" smtClean="0"/>
              <a:t>22-2-2023</a:t>
            </a:fld>
            <a:endParaRPr lang="nl-NL"/>
          </a:p>
        </p:txBody>
      </p:sp>
      <p:sp>
        <p:nvSpPr>
          <p:cNvPr id="5" name="Tijdelijke aanduiding voor voettekst 4">
            <a:extLst>
              <a:ext uri="{FF2B5EF4-FFF2-40B4-BE49-F238E27FC236}">
                <a16:creationId xmlns:a16="http://schemas.microsoft.com/office/drawing/2014/main" id="{40D99432-A738-48D9-9C64-AFF2AB73CB7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E3F36E-7E2E-4042-A23C-2D4345D20D34}"/>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145147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26CA136E-31FC-40D1-B7AA-C2605E69E21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8A625F4-F7D7-4E44-8C67-C46C352D1A6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AAF328-A54C-4743-BCF3-C67F945221DD}"/>
              </a:ext>
            </a:extLst>
          </p:cNvPr>
          <p:cNvSpPr>
            <a:spLocks noGrp="1"/>
          </p:cNvSpPr>
          <p:nvPr>
            <p:ph type="dt" sz="half" idx="10"/>
          </p:nvPr>
        </p:nvSpPr>
        <p:spPr/>
        <p:txBody>
          <a:bodyPr/>
          <a:lstStyle/>
          <a:p>
            <a:fld id="{84B95490-8297-4BC1-AC3F-4024E2DC4288}" type="datetime1">
              <a:rPr lang="nl-NL" smtClean="0"/>
              <a:t>22-2-2023</a:t>
            </a:fld>
            <a:endParaRPr lang="nl-NL"/>
          </a:p>
        </p:txBody>
      </p:sp>
      <p:sp>
        <p:nvSpPr>
          <p:cNvPr id="5" name="Tijdelijke aanduiding voor voettekst 4">
            <a:extLst>
              <a:ext uri="{FF2B5EF4-FFF2-40B4-BE49-F238E27FC236}">
                <a16:creationId xmlns:a16="http://schemas.microsoft.com/office/drawing/2014/main" id="{E89FD22F-2A89-479E-B988-F4A0DEC4837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E3DB00-FF47-4D9B-8B51-62415FA9961A}"/>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650003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7737D-B33C-4769-95C1-0B27A5ED2C4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15D700E-AD29-43E8-8F5B-0BF0AEB0D2E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7DFC49A-C069-4C5E-A4EB-882E27636A1F}"/>
              </a:ext>
            </a:extLst>
          </p:cNvPr>
          <p:cNvSpPr>
            <a:spLocks noGrp="1"/>
          </p:cNvSpPr>
          <p:nvPr>
            <p:ph type="dt" sz="half" idx="10"/>
          </p:nvPr>
        </p:nvSpPr>
        <p:spPr/>
        <p:txBody>
          <a:bodyPr/>
          <a:lstStyle/>
          <a:p>
            <a:fld id="{589DB264-6771-40DD-93C9-12C6B4D946D4}" type="datetime1">
              <a:rPr lang="nl-NL" smtClean="0"/>
              <a:t>22-2-2023</a:t>
            </a:fld>
            <a:endParaRPr lang="nl-NL"/>
          </a:p>
        </p:txBody>
      </p:sp>
      <p:sp>
        <p:nvSpPr>
          <p:cNvPr id="5" name="Tijdelijke aanduiding voor voettekst 4">
            <a:extLst>
              <a:ext uri="{FF2B5EF4-FFF2-40B4-BE49-F238E27FC236}">
                <a16:creationId xmlns:a16="http://schemas.microsoft.com/office/drawing/2014/main" id="{36E884D1-D89E-462E-A79E-0C8771D9D82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6D9440-FBB7-46BD-A4C5-8728D907753C}"/>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326642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7D296-211B-4E00-9139-DE5B38CD866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2BACF5-35A6-4D35-905A-7582EAB0D1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61518CC-9B8A-430D-9C9D-A43F7079CA72}"/>
              </a:ext>
            </a:extLst>
          </p:cNvPr>
          <p:cNvSpPr>
            <a:spLocks noGrp="1"/>
          </p:cNvSpPr>
          <p:nvPr>
            <p:ph type="dt" sz="half" idx="10"/>
          </p:nvPr>
        </p:nvSpPr>
        <p:spPr/>
        <p:txBody>
          <a:bodyPr/>
          <a:lstStyle/>
          <a:p>
            <a:fld id="{CAE2B35C-F294-4CA8-8C25-2B55EA48D235}" type="datetime1">
              <a:rPr lang="nl-NL" smtClean="0"/>
              <a:t>22-2-2023</a:t>
            </a:fld>
            <a:endParaRPr lang="nl-NL"/>
          </a:p>
        </p:txBody>
      </p:sp>
      <p:sp>
        <p:nvSpPr>
          <p:cNvPr id="5" name="Tijdelijke aanduiding voor voettekst 4">
            <a:extLst>
              <a:ext uri="{FF2B5EF4-FFF2-40B4-BE49-F238E27FC236}">
                <a16:creationId xmlns:a16="http://schemas.microsoft.com/office/drawing/2014/main" id="{C5FA8A1D-A9C7-4286-BA26-6C10BE853F4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0962BCE-C14F-4461-8EAB-BFF258722CC8}"/>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1638076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8980CA-7B61-4D1E-A88D-8ACBCDC47C1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C8A5ED5-C614-4E0B-BEE6-AE86CD223803}"/>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01D60CB-6A74-416D-947B-56E9828450F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A4A6232-4F9D-499B-A88F-0CBF226C38E9}"/>
              </a:ext>
            </a:extLst>
          </p:cNvPr>
          <p:cNvSpPr>
            <a:spLocks noGrp="1"/>
          </p:cNvSpPr>
          <p:nvPr>
            <p:ph type="dt" sz="half" idx="10"/>
          </p:nvPr>
        </p:nvSpPr>
        <p:spPr/>
        <p:txBody>
          <a:bodyPr/>
          <a:lstStyle/>
          <a:p>
            <a:fld id="{72575D24-77A5-4291-95A1-861ABD885BD7}" type="datetime1">
              <a:rPr lang="nl-NL" smtClean="0"/>
              <a:t>22-2-2023</a:t>
            </a:fld>
            <a:endParaRPr lang="nl-NL"/>
          </a:p>
        </p:txBody>
      </p:sp>
      <p:sp>
        <p:nvSpPr>
          <p:cNvPr id="6" name="Tijdelijke aanduiding voor voettekst 5">
            <a:extLst>
              <a:ext uri="{FF2B5EF4-FFF2-40B4-BE49-F238E27FC236}">
                <a16:creationId xmlns:a16="http://schemas.microsoft.com/office/drawing/2014/main" id="{927B0D0A-1B30-42C4-8613-A8A83F9364D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561A9CD-F3AA-426D-A9C0-C5DF2A838827}"/>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285120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CB7BB5-F3EB-4AE3-8F91-972806B7CDF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5CFD34C-DA09-47A0-8802-A728994943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A1BCCE4F-3F6B-417C-9930-2A74F89D5F9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4F969CA2-B2DC-43CD-9D90-9FC55DCA5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C6D85AF-DB62-464F-9D41-9AB34B5CC44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F314162-00C3-4811-B082-A3A1DA187F2E}"/>
              </a:ext>
            </a:extLst>
          </p:cNvPr>
          <p:cNvSpPr>
            <a:spLocks noGrp="1"/>
          </p:cNvSpPr>
          <p:nvPr>
            <p:ph type="dt" sz="half" idx="10"/>
          </p:nvPr>
        </p:nvSpPr>
        <p:spPr/>
        <p:txBody>
          <a:bodyPr/>
          <a:lstStyle/>
          <a:p>
            <a:fld id="{29C0B868-B2E2-4CB4-BFEB-C594705781B7}" type="datetime1">
              <a:rPr lang="nl-NL" smtClean="0"/>
              <a:t>22-2-2023</a:t>
            </a:fld>
            <a:endParaRPr lang="nl-NL"/>
          </a:p>
        </p:txBody>
      </p:sp>
      <p:sp>
        <p:nvSpPr>
          <p:cNvPr id="8" name="Tijdelijke aanduiding voor voettekst 7">
            <a:extLst>
              <a:ext uri="{FF2B5EF4-FFF2-40B4-BE49-F238E27FC236}">
                <a16:creationId xmlns:a16="http://schemas.microsoft.com/office/drawing/2014/main" id="{98A07A97-37BB-4C3D-90FF-E28759EF523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0C5E560-DC7E-416D-84EC-DA83376F665E}"/>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26205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41AE9-53FE-4143-B65F-A2E4A8BD81D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2DC0ECD-9185-4791-9413-BE77C0F931E4}"/>
              </a:ext>
            </a:extLst>
          </p:cNvPr>
          <p:cNvSpPr>
            <a:spLocks noGrp="1"/>
          </p:cNvSpPr>
          <p:nvPr>
            <p:ph type="dt" sz="half" idx="10"/>
          </p:nvPr>
        </p:nvSpPr>
        <p:spPr/>
        <p:txBody>
          <a:bodyPr/>
          <a:lstStyle/>
          <a:p>
            <a:fld id="{63A0EE81-907B-40EB-917E-7C2009DB6C1D}" type="datetime1">
              <a:rPr lang="nl-NL" smtClean="0"/>
              <a:t>22-2-2023</a:t>
            </a:fld>
            <a:endParaRPr lang="nl-NL"/>
          </a:p>
        </p:txBody>
      </p:sp>
      <p:sp>
        <p:nvSpPr>
          <p:cNvPr id="4" name="Tijdelijke aanduiding voor voettekst 3">
            <a:extLst>
              <a:ext uri="{FF2B5EF4-FFF2-40B4-BE49-F238E27FC236}">
                <a16:creationId xmlns:a16="http://schemas.microsoft.com/office/drawing/2014/main" id="{07759139-65E3-4782-B1AF-6354AC4B745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62ACFEF-40FC-42C5-A486-3153AA3B4ACB}"/>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531466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46437FF-EC8A-46D3-8E4A-78B14AF1B264}"/>
              </a:ext>
            </a:extLst>
          </p:cNvPr>
          <p:cNvSpPr>
            <a:spLocks noGrp="1"/>
          </p:cNvSpPr>
          <p:nvPr>
            <p:ph type="dt" sz="half" idx="10"/>
          </p:nvPr>
        </p:nvSpPr>
        <p:spPr/>
        <p:txBody>
          <a:bodyPr/>
          <a:lstStyle/>
          <a:p>
            <a:fld id="{68DBEB20-8963-46A4-B114-8AA7FDA54A26}" type="datetime1">
              <a:rPr lang="nl-NL" smtClean="0"/>
              <a:t>22-2-2023</a:t>
            </a:fld>
            <a:endParaRPr lang="nl-NL"/>
          </a:p>
        </p:txBody>
      </p:sp>
      <p:sp>
        <p:nvSpPr>
          <p:cNvPr id="3" name="Tijdelijke aanduiding voor voettekst 2">
            <a:extLst>
              <a:ext uri="{FF2B5EF4-FFF2-40B4-BE49-F238E27FC236}">
                <a16:creationId xmlns:a16="http://schemas.microsoft.com/office/drawing/2014/main" id="{8B7470FB-366F-48CA-AA60-FED44768820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CFC7AD3-7D50-44E7-89C2-12329A09186F}"/>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228065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9D8B52-B52E-4EE3-A3B0-245D2B9589A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B28FD5A-5132-4A33-A8CC-E8B1C3ACC4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FE4A95C-3691-4B57-952D-48D7755E25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CF35879-0C41-4104-BB4C-62D4CC414D50}"/>
              </a:ext>
            </a:extLst>
          </p:cNvPr>
          <p:cNvSpPr>
            <a:spLocks noGrp="1"/>
          </p:cNvSpPr>
          <p:nvPr>
            <p:ph type="dt" sz="half" idx="10"/>
          </p:nvPr>
        </p:nvSpPr>
        <p:spPr/>
        <p:txBody>
          <a:bodyPr/>
          <a:lstStyle/>
          <a:p>
            <a:fld id="{6A29C823-A516-40F1-ABB0-9B43C7C70DC5}" type="datetime1">
              <a:rPr lang="nl-NL" smtClean="0"/>
              <a:t>22-2-2023</a:t>
            </a:fld>
            <a:endParaRPr lang="nl-NL"/>
          </a:p>
        </p:txBody>
      </p:sp>
      <p:sp>
        <p:nvSpPr>
          <p:cNvPr id="6" name="Tijdelijke aanduiding voor voettekst 5">
            <a:extLst>
              <a:ext uri="{FF2B5EF4-FFF2-40B4-BE49-F238E27FC236}">
                <a16:creationId xmlns:a16="http://schemas.microsoft.com/office/drawing/2014/main" id="{78F6F37B-23D6-4263-B97E-2AD396D3A9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0EE736E-4EC8-4F4D-B014-6F33E885E485}"/>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3583231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10C86E-2B21-4825-9263-680E0302C5A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6970B0E-7421-49B5-8786-180FA19CB8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A7C3667-D1E8-4049-BE63-A386883D52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9E53968-9096-4E7F-87B5-A24EC22C8319}"/>
              </a:ext>
            </a:extLst>
          </p:cNvPr>
          <p:cNvSpPr>
            <a:spLocks noGrp="1"/>
          </p:cNvSpPr>
          <p:nvPr>
            <p:ph type="dt" sz="half" idx="10"/>
          </p:nvPr>
        </p:nvSpPr>
        <p:spPr/>
        <p:txBody>
          <a:bodyPr/>
          <a:lstStyle/>
          <a:p>
            <a:fld id="{8D28F187-C165-4938-A54D-52D97CCD673F}" type="datetime1">
              <a:rPr lang="nl-NL" smtClean="0"/>
              <a:t>22-2-2023</a:t>
            </a:fld>
            <a:endParaRPr lang="nl-NL"/>
          </a:p>
        </p:txBody>
      </p:sp>
      <p:sp>
        <p:nvSpPr>
          <p:cNvPr id="6" name="Tijdelijke aanduiding voor voettekst 5">
            <a:extLst>
              <a:ext uri="{FF2B5EF4-FFF2-40B4-BE49-F238E27FC236}">
                <a16:creationId xmlns:a16="http://schemas.microsoft.com/office/drawing/2014/main" id="{91F7C97F-9582-4BEE-9B72-6DC2F18CA6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C68909-8569-4E50-A3E0-AB9CDC94C855}"/>
              </a:ext>
            </a:extLst>
          </p:cNvPr>
          <p:cNvSpPr>
            <a:spLocks noGrp="1"/>
          </p:cNvSpPr>
          <p:nvPr>
            <p:ph type="sldNum" sz="quarter" idx="12"/>
          </p:nvPr>
        </p:nvSpPr>
        <p:spPr/>
        <p:txBody>
          <a:bodyPr/>
          <a:lstStyle/>
          <a:p>
            <a:fld id="{EFA0B060-D5FC-49BB-9BF1-F50F7F2AB451}" type="slidenum">
              <a:rPr lang="nl-NL" smtClean="0"/>
              <a:t>‹nr.›</a:t>
            </a:fld>
            <a:endParaRPr lang="nl-NL"/>
          </a:p>
        </p:txBody>
      </p:sp>
    </p:spTree>
    <p:extLst>
      <p:ext uri="{BB962C8B-B14F-4D97-AF65-F5344CB8AC3E}">
        <p14:creationId xmlns:p14="http://schemas.microsoft.com/office/powerpoint/2010/main" val="394936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6899647-3D58-427B-A1EE-B3D3A1877F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8BF86A0A-EE15-4BAD-A5B1-9E4FD1329D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2EC768-5D9B-41FA-B200-6A061891C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BBBAB-7DE6-4B88-89CA-131D7D8442CB}" type="datetime1">
              <a:rPr lang="nl-NL" smtClean="0"/>
              <a:t>22-2-2023</a:t>
            </a:fld>
            <a:endParaRPr lang="nl-NL"/>
          </a:p>
        </p:txBody>
      </p:sp>
      <p:sp>
        <p:nvSpPr>
          <p:cNvPr id="5" name="Tijdelijke aanduiding voor voettekst 4">
            <a:extLst>
              <a:ext uri="{FF2B5EF4-FFF2-40B4-BE49-F238E27FC236}">
                <a16:creationId xmlns:a16="http://schemas.microsoft.com/office/drawing/2014/main" id="{AB5E6E15-24EE-4676-9F54-738FABC07E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6E83BAF-C1D8-48CB-B38A-CC80E4CB4F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0B060-D5FC-49BB-9BF1-F50F7F2AB451}" type="slidenum">
              <a:rPr lang="nl-NL" smtClean="0"/>
              <a:t>‹nr.›</a:t>
            </a:fld>
            <a:endParaRPr lang="nl-NL"/>
          </a:p>
        </p:txBody>
      </p:sp>
    </p:spTree>
    <p:extLst>
      <p:ext uri="{BB962C8B-B14F-4D97-AF65-F5344CB8AC3E}">
        <p14:creationId xmlns:p14="http://schemas.microsoft.com/office/powerpoint/2010/main" val="3505206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mp"/><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tm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tmp"/><Relationship Id="rId5" Type="http://schemas.openxmlformats.org/officeDocument/2006/relationships/chart" Target="../charts/char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tmp"/><Relationship Id="rId5" Type="http://schemas.openxmlformats.org/officeDocument/2006/relationships/chart" Target="../charts/char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4.tmp"/><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4.tmp"/><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image" Target="../media/image4.tmp"/><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4.tmp"/><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tmp"/><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7.png"/><Relationship Id="rId5" Type="http://schemas.openxmlformats.org/officeDocument/2006/relationships/image" Target="../media/image6.png"/><Relationship Id="rId10" Type="http://schemas.openxmlformats.org/officeDocument/2006/relationships/image" Target="../media/image23.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4.tmp"/><Relationship Id="rId4" Type="http://schemas.openxmlformats.org/officeDocument/2006/relationships/image" Target="../media/image7.png"/><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4.tmp"/><Relationship Id="rId4" Type="http://schemas.openxmlformats.org/officeDocument/2006/relationships/image" Target="../media/image12.jpe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tmp"/><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1.jpeg"/><Relationship Id="rId10" Type="http://schemas.openxmlformats.org/officeDocument/2006/relationships/image" Target="../media/image4.tmp"/><Relationship Id="rId4" Type="http://schemas.openxmlformats.org/officeDocument/2006/relationships/image" Target="../media/image20.jpe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82114F-B0A9-4B29-BD90-ADBFE74D09B3}"/>
              </a:ext>
            </a:extLst>
          </p:cNvPr>
          <p:cNvSpPr>
            <a:spLocks noGrp="1"/>
          </p:cNvSpPr>
          <p:nvPr>
            <p:ph type="ctrTitle"/>
          </p:nvPr>
        </p:nvSpPr>
        <p:spPr>
          <a:xfrm>
            <a:off x="6182217" y="1706408"/>
            <a:ext cx="4571999" cy="1813817"/>
          </a:xfrm>
        </p:spPr>
        <p:txBody>
          <a:bodyPr>
            <a:normAutofit fontScale="90000"/>
          </a:bodyPr>
          <a:lstStyle/>
          <a:p>
            <a:pPr algn="l"/>
            <a:r>
              <a:rPr lang="nl-NL" sz="6700" b="1" dirty="0">
                <a:latin typeface="+mn-lt"/>
              </a:rPr>
              <a:t>Smart walker</a:t>
            </a:r>
            <a:br>
              <a:rPr lang="nl-NL" sz="4800" dirty="0"/>
            </a:br>
            <a:endParaRPr lang="en-GB" sz="4800" dirty="0"/>
          </a:p>
        </p:txBody>
      </p:sp>
      <p:sp>
        <p:nvSpPr>
          <p:cNvPr id="3" name="Ondertitel 2">
            <a:extLst>
              <a:ext uri="{FF2B5EF4-FFF2-40B4-BE49-F238E27FC236}">
                <a16:creationId xmlns:a16="http://schemas.microsoft.com/office/drawing/2014/main" id="{3FDAEABA-9077-44C8-9D49-84771B11F163}"/>
              </a:ext>
            </a:extLst>
          </p:cNvPr>
          <p:cNvSpPr>
            <a:spLocks noGrp="1"/>
          </p:cNvSpPr>
          <p:nvPr>
            <p:ph type="subTitle" idx="1"/>
          </p:nvPr>
        </p:nvSpPr>
        <p:spPr>
          <a:xfrm>
            <a:off x="6258417" y="3643134"/>
            <a:ext cx="4572000" cy="1349830"/>
          </a:xfrm>
        </p:spPr>
        <p:txBody>
          <a:bodyPr>
            <a:normAutofit/>
          </a:bodyPr>
          <a:lstStyle/>
          <a:p>
            <a:pPr algn="l"/>
            <a:r>
              <a:rPr lang="nl-NL" dirty="0"/>
              <a:t>Debeuf Ruben &amp; Feyen Karen</a:t>
            </a:r>
          </a:p>
        </p:txBody>
      </p:sp>
      <p:pic>
        <p:nvPicPr>
          <p:cNvPr id="18" name="Afbeelding 17">
            <a:extLst>
              <a:ext uri="{FF2B5EF4-FFF2-40B4-BE49-F238E27FC236}">
                <a16:creationId xmlns:a16="http://schemas.microsoft.com/office/drawing/2014/main" id="{D46537DC-9662-45C1-8225-17626734D49B}"/>
              </a:ext>
            </a:extLst>
          </p:cNvPr>
          <p:cNvPicPr/>
          <p:nvPr/>
        </p:nvPicPr>
        <p:blipFill>
          <a:blip r:embed="rId3">
            <a:extLst>
              <a:ext uri="{28A0092B-C50C-407E-A947-70E740481C1C}">
                <a14:useLocalDpi xmlns:a14="http://schemas.microsoft.com/office/drawing/2010/main" val="0"/>
              </a:ext>
            </a:extLst>
          </a:blip>
          <a:stretch>
            <a:fillRect/>
          </a:stretch>
        </p:blipFill>
        <p:spPr>
          <a:xfrm>
            <a:off x="4402163" y="527484"/>
            <a:ext cx="3387675" cy="1056015"/>
          </a:xfrm>
          <a:prstGeom prst="rect">
            <a:avLst/>
          </a:prstGeom>
        </p:spPr>
      </p:pic>
      <p:pic>
        <p:nvPicPr>
          <p:cNvPr id="5" name="Afbeelding 4" descr="Afbeelding met vloer, binnen, wapen, tegel&#10;&#10;Automatisch gegenereerde beschrijving">
            <a:extLst>
              <a:ext uri="{FF2B5EF4-FFF2-40B4-BE49-F238E27FC236}">
                <a16:creationId xmlns:a16="http://schemas.microsoft.com/office/drawing/2014/main" id="{DB682D01-6EDC-2816-A524-7782BC9C8B8B}"/>
              </a:ext>
            </a:extLst>
          </p:cNvPr>
          <p:cNvPicPr>
            <a:picLocks noChangeAspect="1"/>
          </p:cNvPicPr>
          <p:nvPr/>
        </p:nvPicPr>
        <p:blipFill rotWithShape="1">
          <a:blip r:embed="rId4">
            <a:extLst>
              <a:ext uri="{28A0092B-C50C-407E-A947-70E740481C1C}">
                <a14:useLocalDpi xmlns:a14="http://schemas.microsoft.com/office/drawing/2010/main" val="0"/>
              </a:ext>
            </a:extLst>
          </a:blip>
          <a:srcRect b="26599"/>
          <a:stretch/>
        </p:blipFill>
        <p:spPr>
          <a:xfrm>
            <a:off x="3548308" y="1690386"/>
            <a:ext cx="2385003" cy="3905497"/>
          </a:xfrm>
          <a:prstGeom prst="rect">
            <a:avLst/>
          </a:prstGeom>
        </p:spPr>
      </p:pic>
      <p:pic>
        <p:nvPicPr>
          <p:cNvPr id="6" name="Afbeelding 5" descr="Afbeelding met vloer, binnen, muur, plaats&#10;&#10;Automatisch gegenereerde beschrijving">
            <a:extLst>
              <a:ext uri="{FF2B5EF4-FFF2-40B4-BE49-F238E27FC236}">
                <a16:creationId xmlns:a16="http://schemas.microsoft.com/office/drawing/2014/main" id="{6D626EE8-BF9B-D2B9-0946-97546FD54620}"/>
              </a:ext>
            </a:extLst>
          </p:cNvPr>
          <p:cNvPicPr>
            <a:picLocks noChangeAspect="1"/>
          </p:cNvPicPr>
          <p:nvPr/>
        </p:nvPicPr>
        <p:blipFill rotWithShape="1">
          <a:blip r:embed="rId5">
            <a:extLst>
              <a:ext uri="{28A0092B-C50C-407E-A947-70E740481C1C}">
                <a14:useLocalDpi xmlns:a14="http://schemas.microsoft.com/office/drawing/2010/main" val="0"/>
              </a:ext>
            </a:extLst>
          </a:blip>
          <a:srcRect t="17996" b="17408"/>
          <a:stretch/>
        </p:blipFill>
        <p:spPr>
          <a:xfrm>
            <a:off x="838199" y="1690385"/>
            <a:ext cx="2710109" cy="3905498"/>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C2F0BF24-146A-B781-1222-9E84B889DDDF}"/>
              </a:ext>
            </a:extLst>
          </p:cNvPr>
          <p:cNvPicPr>
            <a:picLocks noChangeAspect="1"/>
          </p:cNvPicPr>
          <p:nvPr/>
        </p:nvPicPr>
        <p:blipFill rotWithShape="1">
          <a:blip r:embed="rId6"/>
          <a:srcRect t="16987" b="8378"/>
          <a:stretch/>
        </p:blipFill>
        <p:spPr>
          <a:xfrm>
            <a:off x="82363" y="5595883"/>
            <a:ext cx="12027274" cy="1275091"/>
          </a:xfrm>
          <a:prstGeom prst="rect">
            <a:avLst/>
          </a:prstGeom>
        </p:spPr>
      </p:pic>
    </p:spTree>
    <p:extLst>
      <p:ext uri="{BB962C8B-B14F-4D97-AF65-F5344CB8AC3E}">
        <p14:creationId xmlns:p14="http://schemas.microsoft.com/office/powerpoint/2010/main" val="3234644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a:xfrm>
            <a:off x="838199" y="155984"/>
            <a:ext cx="10515600" cy="1325563"/>
          </a:xfrm>
        </p:spPr>
        <p:txBody>
          <a:bodyPr>
            <a:normAutofit/>
          </a:bodyPr>
          <a:lstStyle/>
          <a:p>
            <a:r>
              <a:rPr lang="en-US" sz="4000" dirty="0">
                <a:latin typeface="+mn-lt"/>
              </a:rPr>
              <a:t>Preliminary results </a:t>
            </a:r>
          </a:p>
        </p:txBody>
      </p:sp>
      <p:graphicFrame>
        <p:nvGraphicFramePr>
          <p:cNvPr id="3" name="Tabel 6">
            <a:extLst>
              <a:ext uri="{FF2B5EF4-FFF2-40B4-BE49-F238E27FC236}">
                <a16:creationId xmlns:a16="http://schemas.microsoft.com/office/drawing/2014/main" id="{A28EEAF0-B222-6E76-A851-8342C289E7C0}"/>
              </a:ext>
            </a:extLst>
          </p:cNvPr>
          <p:cNvGraphicFramePr>
            <a:graphicFrameLocks noGrp="1"/>
          </p:cNvGraphicFramePr>
          <p:nvPr>
            <p:ph idx="1"/>
            <p:extLst>
              <p:ext uri="{D42A27DB-BD31-4B8C-83A1-F6EECF244321}">
                <p14:modId xmlns:p14="http://schemas.microsoft.com/office/powerpoint/2010/main" val="4212285233"/>
              </p:ext>
            </p:extLst>
          </p:nvPr>
        </p:nvGraphicFramePr>
        <p:xfrm>
          <a:off x="2979352" y="1440180"/>
          <a:ext cx="6080895" cy="3977640"/>
        </p:xfrm>
        <a:graphic>
          <a:graphicData uri="http://schemas.openxmlformats.org/drawingml/2006/table">
            <a:tbl>
              <a:tblPr firstRow="1" bandRow="1">
                <a:tableStyleId>{5C22544A-7EE6-4342-B048-85BDC9FD1C3A}</a:tableStyleId>
              </a:tblPr>
              <a:tblGrid>
                <a:gridCol w="2458806">
                  <a:extLst>
                    <a:ext uri="{9D8B030D-6E8A-4147-A177-3AD203B41FA5}">
                      <a16:colId xmlns:a16="http://schemas.microsoft.com/office/drawing/2014/main" val="3081342353"/>
                    </a:ext>
                  </a:extLst>
                </a:gridCol>
                <a:gridCol w="2272683">
                  <a:extLst>
                    <a:ext uri="{9D8B030D-6E8A-4147-A177-3AD203B41FA5}">
                      <a16:colId xmlns:a16="http://schemas.microsoft.com/office/drawing/2014/main" val="80757279"/>
                    </a:ext>
                  </a:extLst>
                </a:gridCol>
                <a:gridCol w="1349406">
                  <a:extLst>
                    <a:ext uri="{9D8B030D-6E8A-4147-A177-3AD203B41FA5}">
                      <a16:colId xmlns:a16="http://schemas.microsoft.com/office/drawing/2014/main" val="697378476"/>
                    </a:ext>
                  </a:extLst>
                </a:gridCol>
              </a:tblGrid>
              <a:tr h="370840">
                <a:tc gridSpan="2">
                  <a:txBody>
                    <a:bodyPr/>
                    <a:lstStyle/>
                    <a:p>
                      <a:r>
                        <a:rPr lang="en-US" noProof="0" dirty="0">
                          <a:solidFill>
                            <a:schemeClr val="tx1"/>
                          </a:solidFill>
                        </a:rPr>
                        <a:t>Characteristics of participants (n= 13)</a:t>
                      </a:r>
                    </a:p>
                  </a:txBody>
                  <a:tcPr>
                    <a:lnB w="12700" cap="flat" cmpd="sng" algn="ctr">
                      <a:solidFill>
                        <a:schemeClr val="tx1"/>
                      </a:solidFill>
                      <a:prstDash val="solid"/>
                      <a:round/>
                      <a:headEnd type="none" w="med" len="med"/>
                      <a:tailEnd type="none" w="med" len="med"/>
                    </a:lnB>
                    <a:noFill/>
                  </a:tcPr>
                </a:tc>
                <a:tc hMerge="1">
                  <a:txBody>
                    <a:bodyPr/>
                    <a:lstStyle/>
                    <a:p>
                      <a:endParaRPr lang="nl-BE"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endParaRPr lang="en-US" noProof="0">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72954823"/>
                  </a:ext>
                </a:extLst>
              </a:tr>
              <a:tr h="370840">
                <a:tc>
                  <a:txBody>
                    <a:bodyPr/>
                    <a:lstStyle/>
                    <a:p>
                      <a:r>
                        <a:rPr lang="en-US" noProof="0">
                          <a:solidFill>
                            <a:schemeClr val="tx1"/>
                          </a:solidFill>
                        </a:rPr>
                        <a:t>Sex (n,%)</a:t>
                      </a:r>
                    </a:p>
                  </a:txBody>
                  <a:tcP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a:solidFill>
                            <a:schemeClr val="tx1"/>
                          </a:solidFill>
                        </a:rPr>
                        <a:t>Male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3 (23.1%)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02057984"/>
                  </a:ext>
                </a:extLst>
              </a:tr>
              <a:tr h="370840">
                <a:tc>
                  <a:txBody>
                    <a:bodyPr/>
                    <a:lstStyle/>
                    <a:p>
                      <a:endParaRPr lang="en-US" noProof="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Female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10 (76.9%)</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56431847"/>
                  </a:ext>
                </a:extLst>
              </a:tr>
              <a:tr h="370840">
                <a:tc>
                  <a:txBody>
                    <a:bodyPr/>
                    <a:lstStyle/>
                    <a:p>
                      <a:r>
                        <a:rPr lang="en-US" noProof="0" dirty="0">
                          <a:solidFill>
                            <a:schemeClr val="tx1"/>
                          </a:solidFill>
                        </a:rPr>
                        <a:t>Age (mean </a:t>
                      </a:r>
                      <a:r>
                        <a:rPr lang="en-US" noProof="0" dirty="0" err="1">
                          <a:solidFill>
                            <a:schemeClr val="tx1"/>
                          </a:solidFill>
                        </a:rPr>
                        <a:t>yrs</a:t>
                      </a:r>
                      <a:r>
                        <a:rPr lang="en-US" noProof="0" dirty="0">
                          <a:solidFill>
                            <a:schemeClr val="tx1"/>
                          </a:solidFill>
                        </a:rPr>
                        <a:t> ± SD)</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noProof="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77,9 ± 11.9</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808489967"/>
                  </a:ext>
                </a:extLst>
              </a:tr>
              <a:tr h="370840">
                <a:tc>
                  <a:txBody>
                    <a:bodyPr/>
                    <a:lstStyle/>
                    <a:p>
                      <a:r>
                        <a:rPr lang="en-US" noProof="0" dirty="0">
                          <a:solidFill>
                            <a:schemeClr val="tx1"/>
                          </a:solidFill>
                        </a:rPr>
                        <a:t>Length (mean cm ± SD)</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noProof="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162.9 ± 12.3</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60315111"/>
                  </a:ext>
                </a:extLst>
              </a:tr>
              <a:tr h="370840">
                <a:tc>
                  <a:txBody>
                    <a:bodyPr/>
                    <a:lstStyle/>
                    <a:p>
                      <a:r>
                        <a:rPr lang="en-US" noProof="0" dirty="0">
                          <a:solidFill>
                            <a:schemeClr val="tx1"/>
                          </a:solidFill>
                        </a:rPr>
                        <a:t>Weight (mean kg ± SD)</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noProof="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74.3 ± 11</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293417530"/>
                  </a:ext>
                </a:extLst>
              </a:tr>
              <a:tr h="370840">
                <a:tc>
                  <a:txBody>
                    <a:bodyPr/>
                    <a:lstStyle/>
                    <a:p>
                      <a:r>
                        <a:rPr lang="en-US" noProof="0" dirty="0">
                          <a:solidFill>
                            <a:schemeClr val="tx1"/>
                          </a:solidFill>
                        </a:rPr>
                        <a:t>Walking aid (n,%)</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Walker</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4 (30.8%)</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024144467"/>
                  </a:ext>
                </a:extLst>
              </a:tr>
              <a:tr h="370840">
                <a:tc>
                  <a:txBody>
                    <a:bodyPr/>
                    <a:lstStyle/>
                    <a:p>
                      <a:endParaRPr lang="en-US"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Cane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3 (23.1%)</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90881180"/>
                  </a:ext>
                </a:extLst>
              </a:tr>
              <a:tr h="370840">
                <a:tc>
                  <a:txBody>
                    <a:bodyPr/>
                    <a:lstStyle/>
                    <a:p>
                      <a:endParaRPr lang="en-US"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Crutches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noProof="0" dirty="0">
                          <a:solidFill>
                            <a:schemeClr val="tx1"/>
                          </a:solidFill>
                        </a:rPr>
                        <a:t>3 (23.1%)</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2000522"/>
                  </a:ext>
                </a:extLst>
              </a:tr>
              <a:tr h="370840">
                <a:tc>
                  <a:txBody>
                    <a:bodyPr/>
                    <a:lstStyle/>
                    <a:p>
                      <a:endParaRPr lang="en-US" noProof="0" dirty="0">
                        <a:solidFill>
                          <a:schemeClr val="tx1"/>
                        </a:solidFill>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solidFill>
                            <a:schemeClr val="tx1"/>
                          </a:solidFill>
                        </a:rPr>
                        <a:t>No walking aid, but balance problems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r>
                        <a:rPr lang="en-US" noProof="0" dirty="0">
                          <a:solidFill>
                            <a:schemeClr val="tx1"/>
                          </a:solidFill>
                        </a:rPr>
                        <a:t>3 (23.1%)</a:t>
                      </a: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2607558295"/>
                  </a:ext>
                </a:extLst>
              </a:tr>
            </a:tbl>
          </a:graphicData>
        </a:graphic>
      </p:graphicFrame>
      <p:grpSp>
        <p:nvGrpSpPr>
          <p:cNvPr id="7" name="Groep 6">
            <a:extLst>
              <a:ext uri="{FF2B5EF4-FFF2-40B4-BE49-F238E27FC236}">
                <a16:creationId xmlns:a16="http://schemas.microsoft.com/office/drawing/2014/main" id="{37BCE771-D093-98F0-22EA-A2195F5B07C4}"/>
              </a:ext>
            </a:extLst>
          </p:cNvPr>
          <p:cNvGrpSpPr/>
          <p:nvPr/>
        </p:nvGrpSpPr>
        <p:grpSpPr>
          <a:xfrm>
            <a:off x="9307383" y="143217"/>
            <a:ext cx="2620107" cy="655200"/>
            <a:chOff x="9125248" y="229997"/>
            <a:chExt cx="2620107" cy="655200"/>
          </a:xfrm>
        </p:grpSpPr>
        <p:pic>
          <p:nvPicPr>
            <p:cNvPr id="11" name="Afbeelding 10">
              <a:extLst>
                <a:ext uri="{FF2B5EF4-FFF2-40B4-BE49-F238E27FC236}">
                  <a16:creationId xmlns:a16="http://schemas.microsoft.com/office/drawing/2014/main" id="{3840C23A-EDDE-EC40-44EC-256D5176EDCC}"/>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14" name="Afbeelding 13">
              <a:extLst>
                <a:ext uri="{FF2B5EF4-FFF2-40B4-BE49-F238E27FC236}">
                  <a16:creationId xmlns:a16="http://schemas.microsoft.com/office/drawing/2014/main" id="{26FF0878-0B78-3BBC-10ED-E4A531692171}"/>
                </a:ext>
              </a:extLst>
            </p:cNvPr>
            <p:cNvPicPr>
              <a:picLocks noChangeAspect="1"/>
            </p:cNvPicPr>
            <p:nvPr/>
          </p:nvPicPr>
          <p:blipFill>
            <a:blip r:embed="rId4"/>
            <a:stretch>
              <a:fillRect/>
            </a:stretch>
          </p:blipFill>
          <p:spPr>
            <a:xfrm>
              <a:off x="11090155" y="229997"/>
              <a:ext cx="655200" cy="655200"/>
            </a:xfrm>
            <a:prstGeom prst="rect">
              <a:avLst/>
            </a:prstGeom>
          </p:spPr>
        </p:pic>
      </p:grpSp>
      <p:sp>
        <p:nvSpPr>
          <p:cNvPr id="16" name="Tijdelijke aanduiding voor dianummer 15">
            <a:extLst>
              <a:ext uri="{FF2B5EF4-FFF2-40B4-BE49-F238E27FC236}">
                <a16:creationId xmlns:a16="http://schemas.microsoft.com/office/drawing/2014/main" id="{73DAEB6A-3B7B-7F15-0D5D-9B68AB1014C4}"/>
              </a:ext>
            </a:extLst>
          </p:cNvPr>
          <p:cNvSpPr>
            <a:spLocks noGrp="1"/>
          </p:cNvSpPr>
          <p:nvPr>
            <p:ph type="sldNum" sz="quarter" idx="12"/>
          </p:nvPr>
        </p:nvSpPr>
        <p:spPr/>
        <p:txBody>
          <a:bodyPr/>
          <a:lstStyle/>
          <a:p>
            <a:fld id="{EFA0B060-D5FC-49BB-9BF1-F50F7F2AB451}" type="slidenum">
              <a:rPr lang="nl-NL" smtClean="0"/>
              <a:t>10</a:t>
            </a:fld>
            <a:endParaRPr lang="nl-NL"/>
          </a:p>
        </p:txBody>
      </p:sp>
      <p:pic>
        <p:nvPicPr>
          <p:cNvPr id="17" name="Afbeelding 16" descr="Afbeelding met tekst&#10;&#10;Automatisch gegenereerde beschrijving">
            <a:extLst>
              <a:ext uri="{FF2B5EF4-FFF2-40B4-BE49-F238E27FC236}">
                <a16:creationId xmlns:a16="http://schemas.microsoft.com/office/drawing/2014/main" id="{0716D160-537D-5E22-39A5-87F2F627657F}"/>
              </a:ext>
            </a:extLst>
          </p:cNvPr>
          <p:cNvPicPr>
            <a:picLocks noChangeAspect="1"/>
          </p:cNvPicPr>
          <p:nvPr/>
        </p:nvPicPr>
        <p:blipFill rotWithShape="1">
          <a:blip r:embed="rId5"/>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109712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en-US" sz="4000" dirty="0">
                <a:latin typeface="+mn-lt"/>
              </a:rPr>
              <a:t>Preliminary results </a:t>
            </a:r>
            <a:br>
              <a:rPr lang="en-US" sz="3200" dirty="0">
                <a:latin typeface="+mn-lt"/>
              </a:rPr>
            </a:br>
            <a:r>
              <a:rPr lang="en-US" sz="2800" dirty="0">
                <a:latin typeface="+mn-lt"/>
              </a:rPr>
              <a:t>Spatiotemporal parameters</a:t>
            </a:r>
            <a:endParaRPr lang="en-US" sz="3200" dirty="0">
              <a:latin typeface="+mn-lt"/>
            </a:endParaRPr>
          </a:p>
        </p:txBody>
      </p:sp>
      <p:grpSp>
        <p:nvGrpSpPr>
          <p:cNvPr id="3" name="Groep 2">
            <a:extLst>
              <a:ext uri="{FF2B5EF4-FFF2-40B4-BE49-F238E27FC236}">
                <a16:creationId xmlns:a16="http://schemas.microsoft.com/office/drawing/2014/main" id="{6A35331E-86E5-BCDC-E716-BFFC325C6F04}"/>
              </a:ext>
            </a:extLst>
          </p:cNvPr>
          <p:cNvGrpSpPr/>
          <p:nvPr/>
        </p:nvGrpSpPr>
        <p:grpSpPr>
          <a:xfrm>
            <a:off x="9307383" y="143217"/>
            <a:ext cx="2620107" cy="655200"/>
            <a:chOff x="9125248" y="229997"/>
            <a:chExt cx="2620107" cy="655200"/>
          </a:xfrm>
        </p:grpSpPr>
        <p:pic>
          <p:nvPicPr>
            <p:cNvPr id="7" name="Afbeelding 6">
              <a:extLst>
                <a:ext uri="{FF2B5EF4-FFF2-40B4-BE49-F238E27FC236}">
                  <a16:creationId xmlns:a16="http://schemas.microsoft.com/office/drawing/2014/main" id="{85E7A24E-6947-9CC4-52AA-2663E22D0334}"/>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14" name="Afbeelding 13">
              <a:extLst>
                <a:ext uri="{FF2B5EF4-FFF2-40B4-BE49-F238E27FC236}">
                  <a16:creationId xmlns:a16="http://schemas.microsoft.com/office/drawing/2014/main" id="{48BEB9F5-7401-B0CE-3C02-7F455F63664C}"/>
                </a:ext>
              </a:extLst>
            </p:cNvPr>
            <p:cNvPicPr>
              <a:picLocks noChangeAspect="1"/>
            </p:cNvPicPr>
            <p:nvPr/>
          </p:nvPicPr>
          <p:blipFill>
            <a:blip r:embed="rId4"/>
            <a:stretch>
              <a:fillRect/>
            </a:stretch>
          </p:blipFill>
          <p:spPr>
            <a:xfrm>
              <a:off x="11090155" y="229997"/>
              <a:ext cx="655200" cy="655200"/>
            </a:xfrm>
            <a:prstGeom prst="rect">
              <a:avLst/>
            </a:prstGeom>
          </p:spPr>
        </p:pic>
      </p:grpSp>
      <p:graphicFrame>
        <p:nvGraphicFramePr>
          <p:cNvPr id="8" name="Tabel 7">
            <a:extLst>
              <a:ext uri="{FF2B5EF4-FFF2-40B4-BE49-F238E27FC236}">
                <a16:creationId xmlns:a16="http://schemas.microsoft.com/office/drawing/2014/main" id="{C11983AB-6549-40F4-4EFA-92F7398798B7}"/>
              </a:ext>
            </a:extLst>
          </p:cNvPr>
          <p:cNvGraphicFramePr>
            <a:graphicFrameLocks noGrp="1"/>
          </p:cNvGraphicFramePr>
          <p:nvPr>
            <p:extLst>
              <p:ext uri="{D42A27DB-BD31-4B8C-83A1-F6EECF244321}">
                <p14:modId xmlns:p14="http://schemas.microsoft.com/office/powerpoint/2010/main" val="255278285"/>
              </p:ext>
            </p:extLst>
          </p:nvPr>
        </p:nvGraphicFramePr>
        <p:xfrm>
          <a:off x="918207" y="1511070"/>
          <a:ext cx="8759837" cy="2320744"/>
        </p:xfrm>
        <a:graphic>
          <a:graphicData uri="http://schemas.openxmlformats.org/drawingml/2006/table">
            <a:tbl>
              <a:tblPr firstRow="1" firstCol="1" bandRow="1">
                <a:tableStyleId>{5C22544A-7EE6-4342-B048-85BDC9FD1C3A}</a:tableStyleId>
              </a:tblPr>
              <a:tblGrid>
                <a:gridCol w="3558261">
                  <a:extLst>
                    <a:ext uri="{9D8B030D-6E8A-4147-A177-3AD203B41FA5}">
                      <a16:colId xmlns:a16="http://schemas.microsoft.com/office/drawing/2014/main" val="1368400525"/>
                    </a:ext>
                  </a:extLst>
                </a:gridCol>
                <a:gridCol w="2456273">
                  <a:extLst>
                    <a:ext uri="{9D8B030D-6E8A-4147-A177-3AD203B41FA5}">
                      <a16:colId xmlns:a16="http://schemas.microsoft.com/office/drawing/2014/main" val="1225613500"/>
                    </a:ext>
                  </a:extLst>
                </a:gridCol>
                <a:gridCol w="2745303">
                  <a:extLst>
                    <a:ext uri="{9D8B030D-6E8A-4147-A177-3AD203B41FA5}">
                      <a16:colId xmlns:a16="http://schemas.microsoft.com/office/drawing/2014/main" val="2174825635"/>
                    </a:ext>
                  </a:extLst>
                </a:gridCol>
              </a:tblGrid>
              <a:tr h="260997">
                <a:tc>
                  <a:txBody>
                    <a:bodyPr/>
                    <a:lstStyle/>
                    <a:p>
                      <a:pPr>
                        <a:lnSpc>
                          <a:spcPct val="107000"/>
                        </a:lnSpc>
                        <a:spcAft>
                          <a:spcPts val="800"/>
                        </a:spcAft>
                      </a:pPr>
                      <a:r>
                        <a:rPr lang="en-US" sz="1800" noProof="0" dirty="0">
                          <a:solidFill>
                            <a:schemeClr val="tx1"/>
                          </a:solidFill>
                          <a:effectLst/>
                        </a:rPr>
                        <a:t> </a:t>
                      </a:r>
                      <a:endPar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800" noProof="0" dirty="0">
                          <a:solidFill>
                            <a:schemeClr val="tx1"/>
                          </a:solidFill>
                          <a:effectLst/>
                        </a:rPr>
                        <a:t>Standard walker</a:t>
                      </a:r>
                      <a:endPar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nl-BE" sz="1800">
                          <a:solidFill>
                            <a:schemeClr val="tx1"/>
                          </a:solidFill>
                          <a:effectLst/>
                        </a:rPr>
                        <a:t>Smart walker</a:t>
                      </a:r>
                      <a:endParaRPr lang="nl-BE"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9938243"/>
                  </a:ext>
                </a:extLst>
              </a:tr>
              <a:tr h="260997">
                <a:tc>
                  <a:txBody>
                    <a:bodyPr/>
                    <a:lstStyle/>
                    <a:p>
                      <a:pPr>
                        <a:lnSpc>
                          <a:spcPct val="107000"/>
                        </a:lnSpc>
                        <a:spcAft>
                          <a:spcPts val="800"/>
                        </a:spcAft>
                      </a:pPr>
                      <a:r>
                        <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Participants (n)</a:t>
                      </a:r>
                    </a:p>
                  </a:txBody>
                  <a:tcPr marL="104399" marR="104399"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p>
                  </a:txBody>
                  <a:tcPr marL="104399" marR="104399"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a:t>
                      </a:r>
                      <a:endParaRPr lang="nl-B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5399316"/>
                  </a:ext>
                </a:extLst>
              </a:tr>
              <a:tr h="260997">
                <a:tc>
                  <a:txBody>
                    <a:bodyPr/>
                    <a:lstStyle/>
                    <a:p>
                      <a:pPr>
                        <a:lnSpc>
                          <a:spcPct val="107000"/>
                        </a:lnSpc>
                        <a:spcAft>
                          <a:spcPts val="800"/>
                        </a:spcAft>
                      </a:pPr>
                      <a:r>
                        <a:rPr lang="en-US" sz="1800" noProof="0" dirty="0">
                          <a:solidFill>
                            <a:schemeClr val="tx1"/>
                          </a:solidFill>
                          <a:effectLst/>
                        </a:rPr>
                        <a:t>Walking speed (m/s)</a:t>
                      </a:r>
                      <a:endPar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800" noProof="0" dirty="0">
                          <a:solidFill>
                            <a:schemeClr val="tx1"/>
                          </a:solidFill>
                          <a:effectLst/>
                        </a:rPr>
                        <a:t>0.77 ± 0.19</a:t>
                      </a:r>
                      <a:endPar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nl-BE" sz="1800">
                          <a:solidFill>
                            <a:schemeClr val="tx1"/>
                          </a:solidFill>
                          <a:effectLst/>
                        </a:rPr>
                        <a:t>0.76 </a:t>
                      </a:r>
                      <a:r>
                        <a:rPr lang="en-US" sz="1800">
                          <a:solidFill>
                            <a:schemeClr val="tx1"/>
                          </a:solidFill>
                          <a:effectLst/>
                        </a:rPr>
                        <a:t>± 0.22</a:t>
                      </a:r>
                      <a:endParaRPr lang="nl-BE"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153485"/>
                  </a:ext>
                </a:extLst>
              </a:tr>
              <a:tr h="260997">
                <a:tc>
                  <a:txBody>
                    <a:bodyPr/>
                    <a:lstStyle/>
                    <a:p>
                      <a:pPr>
                        <a:lnSpc>
                          <a:spcPct val="107000"/>
                        </a:lnSpc>
                        <a:spcAft>
                          <a:spcPts val="800"/>
                        </a:spcAft>
                      </a:pPr>
                      <a:r>
                        <a:rPr lang="en-US" sz="1800" noProof="0" dirty="0">
                          <a:solidFill>
                            <a:schemeClr val="tx1"/>
                          </a:solidFill>
                          <a:effectLst/>
                        </a:rPr>
                        <a:t>Cadence (steps/min)</a:t>
                      </a:r>
                      <a:endPar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800" noProof="0" dirty="0">
                          <a:solidFill>
                            <a:schemeClr val="tx1"/>
                          </a:solidFill>
                          <a:effectLst/>
                        </a:rPr>
                        <a:t>92.42 ± 13.85</a:t>
                      </a:r>
                      <a:endPar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nl-BE" sz="1800">
                          <a:solidFill>
                            <a:schemeClr val="tx1"/>
                          </a:solidFill>
                          <a:effectLst/>
                        </a:rPr>
                        <a:t>92.39 </a:t>
                      </a:r>
                      <a:r>
                        <a:rPr lang="en-US" sz="1800">
                          <a:solidFill>
                            <a:schemeClr val="tx1"/>
                          </a:solidFill>
                          <a:effectLst/>
                        </a:rPr>
                        <a:t>± 18.61</a:t>
                      </a:r>
                      <a:endParaRPr lang="nl-BE"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4303133"/>
                  </a:ext>
                </a:extLst>
              </a:tr>
              <a:tr h="260997">
                <a:tc>
                  <a:txBody>
                    <a:bodyPr/>
                    <a:lstStyle/>
                    <a:p>
                      <a:pPr>
                        <a:lnSpc>
                          <a:spcPct val="107000"/>
                        </a:lnSpc>
                        <a:spcAft>
                          <a:spcPts val="800"/>
                        </a:spcAft>
                      </a:pPr>
                      <a:r>
                        <a:rPr lang="en-US" sz="1800" noProof="0">
                          <a:solidFill>
                            <a:schemeClr val="tx1"/>
                          </a:solidFill>
                          <a:effectLst/>
                        </a:rPr>
                        <a:t>Step length (m)</a:t>
                      </a:r>
                      <a:endParaRPr lang="en-US" sz="18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800" noProof="0" dirty="0">
                          <a:solidFill>
                            <a:schemeClr val="tx1"/>
                          </a:solidFill>
                          <a:effectLst/>
                        </a:rPr>
                        <a:t>0.50 ± 0.09</a:t>
                      </a:r>
                      <a:endPar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nl-BE" sz="1800" dirty="0">
                          <a:solidFill>
                            <a:schemeClr val="tx1"/>
                          </a:solidFill>
                          <a:effectLst/>
                        </a:rPr>
                        <a:t>0.49 </a:t>
                      </a:r>
                      <a:r>
                        <a:rPr lang="en-US" sz="1800" dirty="0">
                          <a:solidFill>
                            <a:schemeClr val="tx1"/>
                          </a:solidFill>
                          <a:effectLst/>
                        </a:rPr>
                        <a:t>± 0.09</a:t>
                      </a:r>
                      <a:endParaRPr lang="nl-B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0516602"/>
                  </a:ext>
                </a:extLst>
              </a:tr>
              <a:tr h="260997">
                <a:tc>
                  <a:txBody>
                    <a:bodyPr/>
                    <a:lstStyle/>
                    <a:p>
                      <a:pPr>
                        <a:lnSpc>
                          <a:spcPct val="107000"/>
                        </a:lnSpc>
                        <a:spcAft>
                          <a:spcPts val="800"/>
                        </a:spcAft>
                      </a:pPr>
                      <a:r>
                        <a:rPr lang="en-US" sz="1800" noProof="0">
                          <a:solidFill>
                            <a:schemeClr val="tx1"/>
                          </a:solidFill>
                          <a:effectLst/>
                        </a:rPr>
                        <a:t>Stride length (m)</a:t>
                      </a:r>
                      <a:endParaRPr lang="en-US" sz="18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800" noProof="0" dirty="0">
                          <a:solidFill>
                            <a:schemeClr val="tx1"/>
                          </a:solidFill>
                          <a:effectLst/>
                        </a:rPr>
                        <a:t>0.99 ± 0.18</a:t>
                      </a:r>
                      <a:endParaRPr lang="en-US" sz="180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nl-BE" sz="1800" dirty="0">
                          <a:solidFill>
                            <a:schemeClr val="tx1"/>
                          </a:solidFill>
                          <a:effectLst/>
                        </a:rPr>
                        <a:t>0.98 </a:t>
                      </a:r>
                      <a:r>
                        <a:rPr lang="en-US" sz="1800" dirty="0">
                          <a:solidFill>
                            <a:schemeClr val="tx1"/>
                          </a:solidFill>
                          <a:effectLst/>
                        </a:rPr>
                        <a:t>± 0.18</a:t>
                      </a:r>
                      <a:endParaRPr lang="nl-B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0337393"/>
                  </a:ext>
                </a:extLst>
              </a:tr>
              <a:tr h="260997">
                <a:tc>
                  <a:txBody>
                    <a:bodyPr/>
                    <a:lstStyle/>
                    <a:p>
                      <a:pPr>
                        <a:lnSpc>
                          <a:spcPct val="107000"/>
                        </a:lnSpc>
                        <a:spcAft>
                          <a:spcPts val="800"/>
                        </a:spcAft>
                      </a:pPr>
                      <a:r>
                        <a:rPr lang="en-US" sz="1800" noProof="0">
                          <a:solidFill>
                            <a:schemeClr val="tx1"/>
                          </a:solidFill>
                          <a:effectLst/>
                        </a:rPr>
                        <a:t>Step width (m)</a:t>
                      </a:r>
                      <a:endParaRPr lang="en-US" sz="18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en-US" sz="1800" noProof="0">
                          <a:solidFill>
                            <a:schemeClr val="tx1"/>
                          </a:solidFill>
                          <a:effectLst/>
                        </a:rPr>
                        <a:t>0.16 ± 0.04</a:t>
                      </a:r>
                      <a:endParaRPr lang="en-US" sz="1800" noProof="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107000"/>
                        </a:lnSpc>
                        <a:spcAft>
                          <a:spcPts val="800"/>
                        </a:spcAft>
                      </a:pPr>
                      <a:r>
                        <a:rPr lang="nl-BE" sz="1800" dirty="0">
                          <a:solidFill>
                            <a:schemeClr val="tx1"/>
                          </a:solidFill>
                          <a:effectLst/>
                        </a:rPr>
                        <a:t>0.16 </a:t>
                      </a:r>
                      <a:r>
                        <a:rPr lang="en-US" sz="1800" dirty="0">
                          <a:solidFill>
                            <a:schemeClr val="tx1"/>
                          </a:solidFill>
                          <a:effectLst/>
                        </a:rPr>
                        <a:t>± 0.05</a:t>
                      </a:r>
                      <a:endParaRPr lang="nl-BE"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4399" marR="104399"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9099110"/>
                  </a:ext>
                </a:extLst>
              </a:tr>
              <a:tr h="213535">
                <a:tc gridSpan="3">
                  <a:txBody>
                    <a:bodyPr/>
                    <a:lstStyle/>
                    <a:p>
                      <a:pPr>
                        <a:lnSpc>
                          <a:spcPct val="107000"/>
                        </a:lnSpc>
                        <a:spcAft>
                          <a:spcPts val="800"/>
                        </a:spcAft>
                      </a:pPr>
                      <a:r>
                        <a:rPr lang="en-US" sz="1400" b="0" noProof="0" dirty="0">
                          <a:solidFill>
                            <a:schemeClr val="tx1"/>
                          </a:solidFill>
                          <a:effectLst/>
                        </a:rPr>
                        <a:t>Continues values expressed as mean ± standard deviation</a:t>
                      </a:r>
                      <a:endParaRPr lang="en-US" sz="17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39198" marR="139198" marT="69599" marB="69599">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nl-BE"/>
                    </a:p>
                  </a:txBody>
                  <a:tcPr/>
                </a:tc>
                <a:tc hMerge="1">
                  <a:txBody>
                    <a:bodyPr/>
                    <a:lstStyle/>
                    <a:p>
                      <a:endParaRPr lang="nl-BE"/>
                    </a:p>
                  </a:txBody>
                  <a:tcPr/>
                </a:tc>
                <a:extLst>
                  <a:ext uri="{0D108BD9-81ED-4DB2-BD59-A6C34878D82A}">
                    <a16:rowId xmlns:a16="http://schemas.microsoft.com/office/drawing/2014/main" val="1639761222"/>
                  </a:ext>
                </a:extLst>
              </a:tr>
            </a:tbl>
          </a:graphicData>
        </a:graphic>
      </p:graphicFrame>
      <p:pic>
        <p:nvPicPr>
          <p:cNvPr id="17" name="Picture 51">
            <a:extLst>
              <a:ext uri="{FF2B5EF4-FFF2-40B4-BE49-F238E27FC236}">
                <a16:creationId xmlns:a16="http://schemas.microsoft.com/office/drawing/2014/main" id="{E7A3D795-394D-0370-C41A-C88030047811}"/>
              </a:ext>
            </a:extLst>
          </p:cNvPr>
          <p:cNvPicPr>
            <a:picLocks noChangeAspect="1"/>
          </p:cNvPicPr>
          <p:nvPr/>
        </p:nvPicPr>
        <p:blipFill>
          <a:blip r:embed="rId5"/>
          <a:stretch>
            <a:fillRect/>
          </a:stretch>
        </p:blipFill>
        <p:spPr>
          <a:xfrm rot="5400000">
            <a:off x="4348749" y="4911762"/>
            <a:ext cx="608092" cy="600927"/>
          </a:xfrm>
          <a:prstGeom prst="rect">
            <a:avLst/>
          </a:prstGeom>
        </p:spPr>
      </p:pic>
      <p:cxnSp>
        <p:nvCxnSpPr>
          <p:cNvPr id="19" name="Rechte verbindingslijn 18">
            <a:extLst>
              <a:ext uri="{FF2B5EF4-FFF2-40B4-BE49-F238E27FC236}">
                <a16:creationId xmlns:a16="http://schemas.microsoft.com/office/drawing/2014/main" id="{8EC67A8C-3385-F5A6-5F49-A5D796E0242F}"/>
              </a:ext>
            </a:extLst>
          </p:cNvPr>
          <p:cNvCxnSpPr>
            <a:cxnSpLocks/>
            <a:stCxn id="17" idx="0"/>
            <a:endCxn id="20" idx="2"/>
          </p:cNvCxnSpPr>
          <p:nvPr/>
        </p:nvCxnSpPr>
        <p:spPr>
          <a:xfrm>
            <a:off x="4953259" y="5212226"/>
            <a:ext cx="13326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Picture 51">
            <a:extLst>
              <a:ext uri="{FF2B5EF4-FFF2-40B4-BE49-F238E27FC236}">
                <a16:creationId xmlns:a16="http://schemas.microsoft.com/office/drawing/2014/main" id="{971E3ADD-8C55-2295-F628-C84005040183}"/>
              </a:ext>
            </a:extLst>
          </p:cNvPr>
          <p:cNvPicPr>
            <a:picLocks noChangeAspect="1"/>
          </p:cNvPicPr>
          <p:nvPr/>
        </p:nvPicPr>
        <p:blipFill>
          <a:blip r:embed="rId5"/>
          <a:stretch>
            <a:fillRect/>
          </a:stretch>
        </p:blipFill>
        <p:spPr>
          <a:xfrm rot="5400000">
            <a:off x="6282324" y="4911762"/>
            <a:ext cx="608092" cy="600927"/>
          </a:xfrm>
          <a:prstGeom prst="rect">
            <a:avLst/>
          </a:prstGeom>
        </p:spPr>
      </p:pic>
      <p:pic>
        <p:nvPicPr>
          <p:cNvPr id="22" name="Picture 35">
            <a:extLst>
              <a:ext uri="{FF2B5EF4-FFF2-40B4-BE49-F238E27FC236}">
                <a16:creationId xmlns:a16="http://schemas.microsoft.com/office/drawing/2014/main" id="{11BE5E7F-58B7-3018-D8A9-77050E8C91BB}"/>
              </a:ext>
            </a:extLst>
          </p:cNvPr>
          <p:cNvPicPr>
            <a:picLocks noChangeAspect="1"/>
          </p:cNvPicPr>
          <p:nvPr/>
        </p:nvPicPr>
        <p:blipFill>
          <a:blip r:embed="rId6"/>
          <a:stretch>
            <a:fillRect/>
          </a:stretch>
        </p:blipFill>
        <p:spPr>
          <a:xfrm rot="5400000">
            <a:off x="5895053" y="4304257"/>
            <a:ext cx="601312" cy="601200"/>
          </a:xfrm>
          <a:prstGeom prst="rect">
            <a:avLst/>
          </a:prstGeom>
        </p:spPr>
      </p:pic>
      <p:cxnSp>
        <p:nvCxnSpPr>
          <p:cNvPr id="23" name="Rechte verbindingslijn 22">
            <a:extLst>
              <a:ext uri="{FF2B5EF4-FFF2-40B4-BE49-F238E27FC236}">
                <a16:creationId xmlns:a16="http://schemas.microsoft.com/office/drawing/2014/main" id="{2294CAD8-FD10-71E6-A3C0-E342A4EC38E6}"/>
              </a:ext>
            </a:extLst>
          </p:cNvPr>
          <p:cNvCxnSpPr>
            <a:cxnSpLocks/>
            <a:stCxn id="22" idx="0"/>
          </p:cNvCxnSpPr>
          <p:nvPr/>
        </p:nvCxnSpPr>
        <p:spPr>
          <a:xfrm>
            <a:off x="6496309" y="4604857"/>
            <a:ext cx="133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35">
            <a:extLst>
              <a:ext uri="{FF2B5EF4-FFF2-40B4-BE49-F238E27FC236}">
                <a16:creationId xmlns:a16="http://schemas.microsoft.com/office/drawing/2014/main" id="{0D8D2710-3D1D-8DF4-BEEC-44462C1A691D}"/>
              </a:ext>
            </a:extLst>
          </p:cNvPr>
          <p:cNvPicPr>
            <a:picLocks noChangeAspect="1"/>
          </p:cNvPicPr>
          <p:nvPr/>
        </p:nvPicPr>
        <p:blipFill>
          <a:blip r:embed="rId6"/>
          <a:stretch>
            <a:fillRect/>
          </a:stretch>
        </p:blipFill>
        <p:spPr>
          <a:xfrm rot="5400000">
            <a:off x="7843614" y="4304257"/>
            <a:ext cx="601312" cy="601200"/>
          </a:xfrm>
          <a:prstGeom prst="rect">
            <a:avLst/>
          </a:prstGeom>
        </p:spPr>
      </p:pic>
      <p:pic>
        <p:nvPicPr>
          <p:cNvPr id="26" name="Picture 51">
            <a:extLst>
              <a:ext uri="{FF2B5EF4-FFF2-40B4-BE49-F238E27FC236}">
                <a16:creationId xmlns:a16="http://schemas.microsoft.com/office/drawing/2014/main" id="{497075B6-B4F7-E628-3F35-4EBFD7A2792A}"/>
              </a:ext>
            </a:extLst>
          </p:cNvPr>
          <p:cNvPicPr>
            <a:picLocks noChangeAspect="1"/>
          </p:cNvPicPr>
          <p:nvPr/>
        </p:nvPicPr>
        <p:blipFill>
          <a:blip r:embed="rId5"/>
          <a:stretch>
            <a:fillRect/>
          </a:stretch>
        </p:blipFill>
        <p:spPr>
          <a:xfrm rot="5400000">
            <a:off x="7539760" y="4905706"/>
            <a:ext cx="608092" cy="600927"/>
          </a:xfrm>
          <a:prstGeom prst="rect">
            <a:avLst/>
          </a:prstGeom>
        </p:spPr>
      </p:pic>
      <p:cxnSp>
        <p:nvCxnSpPr>
          <p:cNvPr id="28" name="Rechte verbindingslijn 27">
            <a:extLst>
              <a:ext uri="{FF2B5EF4-FFF2-40B4-BE49-F238E27FC236}">
                <a16:creationId xmlns:a16="http://schemas.microsoft.com/office/drawing/2014/main" id="{F6EEAE01-33DE-8926-82B1-2AECBAC8B84E}"/>
              </a:ext>
            </a:extLst>
          </p:cNvPr>
          <p:cNvCxnSpPr>
            <a:cxnSpLocks/>
            <a:stCxn id="26" idx="0"/>
          </p:cNvCxnSpPr>
          <p:nvPr/>
        </p:nvCxnSpPr>
        <p:spPr>
          <a:xfrm flipV="1">
            <a:off x="8144270" y="5202778"/>
            <a:ext cx="531682" cy="33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66BBFF5-46B4-DF1F-60CE-7E0343D55838}"/>
              </a:ext>
            </a:extLst>
          </p:cNvPr>
          <p:cNvCxnSpPr>
            <a:cxnSpLocks/>
          </p:cNvCxnSpPr>
          <p:nvPr/>
        </p:nvCxnSpPr>
        <p:spPr>
          <a:xfrm>
            <a:off x="8703660" y="5202778"/>
            <a:ext cx="10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266A4BE3-1902-3A20-D0B1-0337E26EACFB}"/>
              </a:ext>
            </a:extLst>
          </p:cNvPr>
          <p:cNvCxnSpPr>
            <a:cxnSpLocks/>
          </p:cNvCxnSpPr>
          <p:nvPr/>
        </p:nvCxnSpPr>
        <p:spPr>
          <a:xfrm>
            <a:off x="8840076" y="5202778"/>
            <a:ext cx="10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F95182FE-E2FA-CECF-5D8B-8E8F297D0376}"/>
              </a:ext>
            </a:extLst>
          </p:cNvPr>
          <p:cNvCxnSpPr>
            <a:cxnSpLocks/>
          </p:cNvCxnSpPr>
          <p:nvPr/>
        </p:nvCxnSpPr>
        <p:spPr>
          <a:xfrm>
            <a:off x="8977086" y="5201833"/>
            <a:ext cx="108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ijdelijke aanduiding voor inhoud 10">
            <a:extLst>
              <a:ext uri="{FF2B5EF4-FFF2-40B4-BE49-F238E27FC236}">
                <a16:creationId xmlns:a16="http://schemas.microsoft.com/office/drawing/2014/main" id="{24577A36-6DBF-FFFD-FE90-A3DA4C2F23C0}"/>
              </a:ext>
            </a:extLst>
          </p:cNvPr>
          <p:cNvSpPr>
            <a:spLocks noGrp="1"/>
          </p:cNvSpPr>
          <p:nvPr>
            <p:ph idx="1"/>
          </p:nvPr>
        </p:nvSpPr>
        <p:spPr>
          <a:xfrm>
            <a:off x="4712655" y="5532376"/>
            <a:ext cx="1576890" cy="345273"/>
          </a:xfrm>
        </p:spPr>
        <p:txBody>
          <a:bodyPr>
            <a:normAutofit/>
          </a:bodyPr>
          <a:lstStyle/>
          <a:p>
            <a:pPr marL="0" indent="0" algn="ctr">
              <a:buNone/>
            </a:pPr>
            <a:r>
              <a:rPr lang="en-US" sz="1800" dirty="0"/>
              <a:t>support phase</a:t>
            </a:r>
          </a:p>
        </p:txBody>
      </p:sp>
      <p:sp>
        <p:nvSpPr>
          <p:cNvPr id="39" name="Tijdelijke aanduiding voor inhoud 10">
            <a:extLst>
              <a:ext uri="{FF2B5EF4-FFF2-40B4-BE49-F238E27FC236}">
                <a16:creationId xmlns:a16="http://schemas.microsoft.com/office/drawing/2014/main" id="{59DB23D0-BA99-B020-564C-BFE8E0FF4381}"/>
              </a:ext>
            </a:extLst>
          </p:cNvPr>
          <p:cNvSpPr txBox="1">
            <a:spLocks/>
          </p:cNvSpPr>
          <p:nvPr/>
        </p:nvSpPr>
        <p:spPr>
          <a:xfrm>
            <a:off x="6496309" y="5538257"/>
            <a:ext cx="1576890" cy="345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dirty="0"/>
              <a:t>swing phase</a:t>
            </a:r>
          </a:p>
        </p:txBody>
      </p:sp>
      <p:cxnSp>
        <p:nvCxnSpPr>
          <p:cNvPr id="41" name="Rechte verbindingslijn met pijl 40">
            <a:extLst>
              <a:ext uri="{FF2B5EF4-FFF2-40B4-BE49-F238E27FC236}">
                <a16:creationId xmlns:a16="http://schemas.microsoft.com/office/drawing/2014/main" id="{E2204F21-91D2-E8B2-CF45-62355B780F0F}"/>
              </a:ext>
            </a:extLst>
          </p:cNvPr>
          <p:cNvCxnSpPr>
            <a:cxnSpLocks/>
            <a:stCxn id="17" idx="3"/>
            <a:endCxn id="20" idx="3"/>
          </p:cNvCxnSpPr>
          <p:nvPr/>
        </p:nvCxnSpPr>
        <p:spPr>
          <a:xfrm>
            <a:off x="4652795" y="5516272"/>
            <a:ext cx="193357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Rechte verbindingslijn met pijl 41">
            <a:extLst>
              <a:ext uri="{FF2B5EF4-FFF2-40B4-BE49-F238E27FC236}">
                <a16:creationId xmlns:a16="http://schemas.microsoft.com/office/drawing/2014/main" id="{DCD5AF67-2C98-4C5F-D28B-46C25D683B6E}"/>
              </a:ext>
            </a:extLst>
          </p:cNvPr>
          <p:cNvCxnSpPr>
            <a:cxnSpLocks/>
          </p:cNvCxnSpPr>
          <p:nvPr/>
        </p:nvCxnSpPr>
        <p:spPr>
          <a:xfrm>
            <a:off x="6586370" y="5510216"/>
            <a:ext cx="1257300" cy="266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Rechte verbindingslijn met pijl 44">
            <a:extLst>
              <a:ext uri="{FF2B5EF4-FFF2-40B4-BE49-F238E27FC236}">
                <a16:creationId xmlns:a16="http://schemas.microsoft.com/office/drawing/2014/main" id="{51782369-B982-E517-68A8-F0572478B210}"/>
              </a:ext>
            </a:extLst>
          </p:cNvPr>
          <p:cNvCxnSpPr>
            <a:cxnSpLocks/>
          </p:cNvCxnSpPr>
          <p:nvPr/>
        </p:nvCxnSpPr>
        <p:spPr>
          <a:xfrm>
            <a:off x="4352331" y="4134165"/>
            <a:ext cx="1503571"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Rechte verbindingslijn met pijl 46">
            <a:extLst>
              <a:ext uri="{FF2B5EF4-FFF2-40B4-BE49-F238E27FC236}">
                <a16:creationId xmlns:a16="http://schemas.microsoft.com/office/drawing/2014/main" id="{0A9BD0A0-4CA9-09DE-3714-69A16512C730}"/>
              </a:ext>
            </a:extLst>
          </p:cNvPr>
          <p:cNvCxnSpPr>
            <a:cxnSpLocks/>
          </p:cNvCxnSpPr>
          <p:nvPr/>
        </p:nvCxnSpPr>
        <p:spPr>
          <a:xfrm>
            <a:off x="4352331" y="4281526"/>
            <a:ext cx="3720868"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9" name="Tijdelijke aanduiding voor inhoud 10">
            <a:extLst>
              <a:ext uri="{FF2B5EF4-FFF2-40B4-BE49-F238E27FC236}">
                <a16:creationId xmlns:a16="http://schemas.microsoft.com/office/drawing/2014/main" id="{254FBC34-1C86-7FBA-807B-727E0AF1EB6F}"/>
              </a:ext>
            </a:extLst>
          </p:cNvPr>
          <p:cNvSpPr txBox="1">
            <a:spLocks/>
          </p:cNvSpPr>
          <p:nvPr/>
        </p:nvSpPr>
        <p:spPr>
          <a:xfrm>
            <a:off x="4318219" y="3744622"/>
            <a:ext cx="1576890" cy="345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step length</a:t>
            </a:r>
          </a:p>
        </p:txBody>
      </p:sp>
      <p:sp>
        <p:nvSpPr>
          <p:cNvPr id="50" name="Tijdelijke aanduiding voor inhoud 10">
            <a:extLst>
              <a:ext uri="{FF2B5EF4-FFF2-40B4-BE49-F238E27FC236}">
                <a16:creationId xmlns:a16="http://schemas.microsoft.com/office/drawing/2014/main" id="{E68ABFCB-B757-58B9-3C64-46620168A665}"/>
              </a:ext>
            </a:extLst>
          </p:cNvPr>
          <p:cNvSpPr txBox="1">
            <a:spLocks/>
          </p:cNvSpPr>
          <p:nvPr/>
        </p:nvSpPr>
        <p:spPr>
          <a:xfrm>
            <a:off x="6251419" y="3928547"/>
            <a:ext cx="1576890" cy="345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stride length</a:t>
            </a:r>
          </a:p>
        </p:txBody>
      </p:sp>
      <p:cxnSp>
        <p:nvCxnSpPr>
          <p:cNvPr id="51" name="Rechte verbindingslijn met pijl 50">
            <a:extLst>
              <a:ext uri="{FF2B5EF4-FFF2-40B4-BE49-F238E27FC236}">
                <a16:creationId xmlns:a16="http://schemas.microsoft.com/office/drawing/2014/main" id="{260313C0-655E-D60B-6342-F882E23BA5B8}"/>
              </a:ext>
            </a:extLst>
          </p:cNvPr>
          <p:cNvCxnSpPr>
            <a:cxnSpLocks/>
          </p:cNvCxnSpPr>
          <p:nvPr/>
        </p:nvCxnSpPr>
        <p:spPr>
          <a:xfrm flipV="1">
            <a:off x="4151583" y="4604857"/>
            <a:ext cx="0" cy="596976"/>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ijdelijke aanduiding voor inhoud 10">
            <a:extLst>
              <a:ext uri="{FF2B5EF4-FFF2-40B4-BE49-F238E27FC236}">
                <a16:creationId xmlns:a16="http://schemas.microsoft.com/office/drawing/2014/main" id="{BD11DCAF-171A-39BD-4B5C-E1927B410A82}"/>
              </a:ext>
            </a:extLst>
          </p:cNvPr>
          <p:cNvSpPr txBox="1">
            <a:spLocks/>
          </p:cNvSpPr>
          <p:nvPr/>
        </p:nvSpPr>
        <p:spPr>
          <a:xfrm>
            <a:off x="2627173" y="4685257"/>
            <a:ext cx="1576890" cy="3452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step width</a:t>
            </a:r>
          </a:p>
        </p:txBody>
      </p:sp>
      <p:sp>
        <p:nvSpPr>
          <p:cNvPr id="15" name="Tijdelijke aanduiding voor dianummer 14">
            <a:extLst>
              <a:ext uri="{FF2B5EF4-FFF2-40B4-BE49-F238E27FC236}">
                <a16:creationId xmlns:a16="http://schemas.microsoft.com/office/drawing/2014/main" id="{31AAC880-F8A6-1735-EE62-C86C4E7B102D}"/>
              </a:ext>
            </a:extLst>
          </p:cNvPr>
          <p:cNvSpPr>
            <a:spLocks noGrp="1"/>
          </p:cNvSpPr>
          <p:nvPr>
            <p:ph type="sldNum" sz="quarter" idx="12"/>
          </p:nvPr>
        </p:nvSpPr>
        <p:spPr/>
        <p:txBody>
          <a:bodyPr/>
          <a:lstStyle/>
          <a:p>
            <a:fld id="{EFA0B060-D5FC-49BB-9BF1-F50F7F2AB451}" type="slidenum">
              <a:rPr lang="nl-NL" smtClean="0"/>
              <a:t>11</a:t>
            </a:fld>
            <a:endParaRPr lang="nl-NL"/>
          </a:p>
        </p:txBody>
      </p:sp>
      <p:pic>
        <p:nvPicPr>
          <p:cNvPr id="16" name="Afbeelding 15" descr="Afbeelding met tekst&#10;&#10;Automatisch gegenereerde beschrijving">
            <a:extLst>
              <a:ext uri="{FF2B5EF4-FFF2-40B4-BE49-F238E27FC236}">
                <a16:creationId xmlns:a16="http://schemas.microsoft.com/office/drawing/2014/main" id="{BAF51217-1CE3-891F-6002-8A665CF09FF2}"/>
              </a:ext>
            </a:extLst>
          </p:cNvPr>
          <p:cNvPicPr>
            <a:picLocks noChangeAspect="1"/>
          </p:cNvPicPr>
          <p:nvPr/>
        </p:nvPicPr>
        <p:blipFill rotWithShape="1">
          <a:blip r:embed="rId7"/>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2260393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en-US" sz="4000" dirty="0">
                <a:latin typeface="+mn-lt"/>
              </a:rPr>
              <a:t>Preliminary results</a:t>
            </a:r>
            <a:br>
              <a:rPr lang="en-US" sz="3200" dirty="0">
                <a:latin typeface="+mn-lt"/>
              </a:rPr>
            </a:br>
            <a:r>
              <a:rPr lang="en-US" sz="2800" dirty="0">
                <a:latin typeface="+mn-lt"/>
              </a:rPr>
              <a:t>User experience</a:t>
            </a:r>
          </a:p>
        </p:txBody>
      </p:sp>
      <p:sp>
        <p:nvSpPr>
          <p:cNvPr id="11" name="Tijdelijke aanduiding voor inhoud 10">
            <a:extLst>
              <a:ext uri="{FF2B5EF4-FFF2-40B4-BE49-F238E27FC236}">
                <a16:creationId xmlns:a16="http://schemas.microsoft.com/office/drawing/2014/main" id="{17860E1F-C3A7-B4D5-99A7-EA224A2E298C}"/>
              </a:ext>
            </a:extLst>
          </p:cNvPr>
          <p:cNvSpPr>
            <a:spLocks noGrp="1"/>
          </p:cNvSpPr>
          <p:nvPr>
            <p:ph idx="1"/>
          </p:nvPr>
        </p:nvSpPr>
        <p:spPr>
          <a:xfrm>
            <a:off x="838200" y="2096892"/>
            <a:ext cx="10515600" cy="3742446"/>
          </a:xfrm>
        </p:spPr>
        <p:txBody>
          <a:bodyPr/>
          <a:lstStyle/>
          <a:p>
            <a:r>
              <a:rPr lang="en-US" sz="1800" dirty="0"/>
              <a:t>Usability, satisfaction and ease of use questionnaire</a:t>
            </a:r>
          </a:p>
          <a:p>
            <a:pPr lvl="1"/>
            <a:r>
              <a:rPr lang="en-US" sz="1800" dirty="0"/>
              <a:t>Usefulness</a:t>
            </a:r>
          </a:p>
          <a:p>
            <a:pPr lvl="1"/>
            <a:r>
              <a:rPr lang="en-US" sz="1800" dirty="0"/>
              <a:t>Ease of use</a:t>
            </a:r>
          </a:p>
          <a:p>
            <a:pPr lvl="1"/>
            <a:r>
              <a:rPr lang="en-US" sz="1800" dirty="0"/>
              <a:t>Ease of learning</a:t>
            </a:r>
          </a:p>
          <a:p>
            <a:pPr lvl="1"/>
            <a:r>
              <a:rPr lang="en-US" sz="1800" dirty="0"/>
              <a:t>Satisfaction </a:t>
            </a:r>
          </a:p>
        </p:txBody>
      </p:sp>
      <p:graphicFrame>
        <p:nvGraphicFramePr>
          <p:cNvPr id="7" name="Tabel 6">
            <a:extLst>
              <a:ext uri="{FF2B5EF4-FFF2-40B4-BE49-F238E27FC236}">
                <a16:creationId xmlns:a16="http://schemas.microsoft.com/office/drawing/2014/main" id="{16BCA999-51D3-271F-6F48-EFAF6347AEA5}"/>
              </a:ext>
            </a:extLst>
          </p:cNvPr>
          <p:cNvGraphicFramePr>
            <a:graphicFrameLocks noGrp="1"/>
          </p:cNvGraphicFramePr>
          <p:nvPr>
            <p:extLst>
              <p:ext uri="{D42A27DB-BD31-4B8C-83A1-F6EECF244321}">
                <p14:modId xmlns:p14="http://schemas.microsoft.com/office/powerpoint/2010/main" val="2118793922"/>
              </p:ext>
            </p:extLst>
          </p:nvPr>
        </p:nvGraphicFramePr>
        <p:xfrm>
          <a:off x="2564730" y="4244975"/>
          <a:ext cx="7062540" cy="560960"/>
        </p:xfrm>
        <a:graphic>
          <a:graphicData uri="http://schemas.openxmlformats.org/drawingml/2006/table">
            <a:tbl>
              <a:tblPr firstRow="1" firstCol="1" bandRow="1"/>
              <a:tblGrid>
                <a:gridCol w="1877541">
                  <a:extLst>
                    <a:ext uri="{9D8B030D-6E8A-4147-A177-3AD203B41FA5}">
                      <a16:colId xmlns:a16="http://schemas.microsoft.com/office/drawing/2014/main" val="15199233"/>
                    </a:ext>
                  </a:extLst>
                </a:gridCol>
                <a:gridCol w="472494">
                  <a:extLst>
                    <a:ext uri="{9D8B030D-6E8A-4147-A177-3AD203B41FA5}">
                      <a16:colId xmlns:a16="http://schemas.microsoft.com/office/drawing/2014/main" val="1508615748"/>
                    </a:ext>
                  </a:extLst>
                </a:gridCol>
                <a:gridCol w="472494">
                  <a:extLst>
                    <a:ext uri="{9D8B030D-6E8A-4147-A177-3AD203B41FA5}">
                      <a16:colId xmlns:a16="http://schemas.microsoft.com/office/drawing/2014/main" val="388225477"/>
                    </a:ext>
                  </a:extLst>
                </a:gridCol>
                <a:gridCol w="472494">
                  <a:extLst>
                    <a:ext uri="{9D8B030D-6E8A-4147-A177-3AD203B41FA5}">
                      <a16:colId xmlns:a16="http://schemas.microsoft.com/office/drawing/2014/main" val="1643864406"/>
                    </a:ext>
                  </a:extLst>
                </a:gridCol>
                <a:gridCol w="472494">
                  <a:extLst>
                    <a:ext uri="{9D8B030D-6E8A-4147-A177-3AD203B41FA5}">
                      <a16:colId xmlns:a16="http://schemas.microsoft.com/office/drawing/2014/main" val="1654609174"/>
                    </a:ext>
                  </a:extLst>
                </a:gridCol>
                <a:gridCol w="472494">
                  <a:extLst>
                    <a:ext uri="{9D8B030D-6E8A-4147-A177-3AD203B41FA5}">
                      <a16:colId xmlns:a16="http://schemas.microsoft.com/office/drawing/2014/main" val="30194350"/>
                    </a:ext>
                  </a:extLst>
                </a:gridCol>
                <a:gridCol w="472494">
                  <a:extLst>
                    <a:ext uri="{9D8B030D-6E8A-4147-A177-3AD203B41FA5}">
                      <a16:colId xmlns:a16="http://schemas.microsoft.com/office/drawing/2014/main" val="2683240292"/>
                    </a:ext>
                  </a:extLst>
                </a:gridCol>
                <a:gridCol w="472494">
                  <a:extLst>
                    <a:ext uri="{9D8B030D-6E8A-4147-A177-3AD203B41FA5}">
                      <a16:colId xmlns:a16="http://schemas.microsoft.com/office/drawing/2014/main" val="1866649718"/>
                    </a:ext>
                  </a:extLst>
                </a:gridCol>
                <a:gridCol w="1877541">
                  <a:extLst>
                    <a:ext uri="{9D8B030D-6E8A-4147-A177-3AD203B41FA5}">
                      <a16:colId xmlns:a16="http://schemas.microsoft.com/office/drawing/2014/main" val="1075368333"/>
                    </a:ext>
                  </a:extLst>
                </a:gridCol>
              </a:tblGrid>
              <a:tr h="279766">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a:txBody>
                  <a:tcPr marL="111906" marR="111906"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1</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2</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3</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4</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5</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6</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7</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a:txBody>
                  <a:tcPr marL="111906" marR="111906"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3863393"/>
                  </a:ext>
                </a:extLst>
              </a:tr>
              <a:tr h="279766">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Strongly disagree</a:t>
                      </a:r>
                    </a:p>
                  </a:txBody>
                  <a:tcPr marL="111906" marR="111906"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r>
                        <a:rPr lang="en-US" sz="1800" noProof="0">
                          <a:effectLst/>
                          <a:latin typeface="Calibri" panose="020F0502020204030204" pitchFamily="34" charset="0"/>
                          <a:ea typeface="Calibri" panose="020F0502020204030204" pitchFamily="34" charset="0"/>
                          <a:cs typeface="Times New Roman" panose="02020603050405020304" pitchFamily="18" charset="0"/>
                        </a:rPr>
                        <a:t> </a:t>
                      </a:r>
                    </a:p>
                  </a:txBody>
                  <a:tcPr marL="111906" marR="1119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pPr>
                      <a:r>
                        <a:rPr lang="en-US" sz="1800" noProof="0" dirty="0">
                          <a:effectLst/>
                          <a:latin typeface="Calibri" panose="020F0502020204030204" pitchFamily="34" charset="0"/>
                          <a:ea typeface="Calibri" panose="020F0502020204030204" pitchFamily="34" charset="0"/>
                          <a:cs typeface="Times New Roman" panose="02020603050405020304" pitchFamily="18" charset="0"/>
                        </a:rPr>
                        <a:t>Strongly agree</a:t>
                      </a:r>
                    </a:p>
                  </a:txBody>
                  <a:tcPr marL="111906" marR="111906"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87986454"/>
                  </a:ext>
                </a:extLst>
              </a:tr>
            </a:tbl>
          </a:graphicData>
        </a:graphic>
      </p:graphicFrame>
      <p:grpSp>
        <p:nvGrpSpPr>
          <p:cNvPr id="3" name="Groep 2">
            <a:extLst>
              <a:ext uri="{FF2B5EF4-FFF2-40B4-BE49-F238E27FC236}">
                <a16:creationId xmlns:a16="http://schemas.microsoft.com/office/drawing/2014/main" id="{189959E9-D4A6-22BF-1783-F0580DE6167C}"/>
              </a:ext>
            </a:extLst>
          </p:cNvPr>
          <p:cNvGrpSpPr/>
          <p:nvPr/>
        </p:nvGrpSpPr>
        <p:grpSpPr>
          <a:xfrm>
            <a:off x="9307383" y="143217"/>
            <a:ext cx="2620107" cy="655200"/>
            <a:chOff x="9125248" y="229997"/>
            <a:chExt cx="2620107" cy="655200"/>
          </a:xfrm>
        </p:grpSpPr>
        <p:pic>
          <p:nvPicPr>
            <p:cNvPr id="14" name="Afbeelding 13">
              <a:extLst>
                <a:ext uri="{FF2B5EF4-FFF2-40B4-BE49-F238E27FC236}">
                  <a16:creationId xmlns:a16="http://schemas.microsoft.com/office/drawing/2014/main" id="{DDBDA239-2D6F-50E3-38C7-1719F41A663E}"/>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15" name="Afbeelding 14">
              <a:extLst>
                <a:ext uri="{FF2B5EF4-FFF2-40B4-BE49-F238E27FC236}">
                  <a16:creationId xmlns:a16="http://schemas.microsoft.com/office/drawing/2014/main" id="{86BFB610-C2F3-C4EB-00BF-037D4E66C041}"/>
                </a:ext>
              </a:extLst>
            </p:cNvPr>
            <p:cNvPicPr>
              <a:picLocks noChangeAspect="1"/>
            </p:cNvPicPr>
            <p:nvPr/>
          </p:nvPicPr>
          <p:blipFill>
            <a:blip r:embed="rId4"/>
            <a:stretch>
              <a:fillRect/>
            </a:stretch>
          </p:blipFill>
          <p:spPr>
            <a:xfrm>
              <a:off x="11090155" y="229997"/>
              <a:ext cx="655200" cy="655200"/>
            </a:xfrm>
            <a:prstGeom prst="rect">
              <a:avLst/>
            </a:prstGeom>
          </p:spPr>
        </p:pic>
      </p:grpSp>
      <p:sp>
        <p:nvSpPr>
          <p:cNvPr id="16" name="Tijdelijke aanduiding voor dianummer 15">
            <a:extLst>
              <a:ext uri="{FF2B5EF4-FFF2-40B4-BE49-F238E27FC236}">
                <a16:creationId xmlns:a16="http://schemas.microsoft.com/office/drawing/2014/main" id="{1F8521DB-EF29-F54D-8E9A-B404A3444D13}"/>
              </a:ext>
            </a:extLst>
          </p:cNvPr>
          <p:cNvSpPr>
            <a:spLocks noGrp="1"/>
          </p:cNvSpPr>
          <p:nvPr>
            <p:ph type="sldNum" sz="quarter" idx="12"/>
          </p:nvPr>
        </p:nvSpPr>
        <p:spPr/>
        <p:txBody>
          <a:bodyPr/>
          <a:lstStyle/>
          <a:p>
            <a:fld id="{EFA0B060-D5FC-49BB-9BF1-F50F7F2AB451}" type="slidenum">
              <a:rPr lang="nl-NL" smtClean="0"/>
              <a:t>12</a:t>
            </a:fld>
            <a:endParaRPr lang="nl-NL"/>
          </a:p>
        </p:txBody>
      </p:sp>
      <p:pic>
        <p:nvPicPr>
          <p:cNvPr id="17" name="Afbeelding 16" descr="Afbeelding met tekst&#10;&#10;Automatisch gegenereerde beschrijving">
            <a:extLst>
              <a:ext uri="{FF2B5EF4-FFF2-40B4-BE49-F238E27FC236}">
                <a16:creationId xmlns:a16="http://schemas.microsoft.com/office/drawing/2014/main" id="{64C560F6-C03B-FADF-ABF9-F4763D94AD1B}"/>
              </a:ext>
            </a:extLst>
          </p:cNvPr>
          <p:cNvPicPr>
            <a:picLocks noChangeAspect="1"/>
          </p:cNvPicPr>
          <p:nvPr/>
        </p:nvPicPr>
        <p:blipFill rotWithShape="1">
          <a:blip r:embed="rId5"/>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429102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en-US" sz="4000" dirty="0">
                <a:latin typeface="+mn-lt"/>
              </a:rPr>
              <a:t>Preliminary results</a:t>
            </a:r>
            <a:br>
              <a:rPr lang="en-US" sz="4000" dirty="0">
                <a:latin typeface="+mn-lt"/>
              </a:rPr>
            </a:br>
            <a:r>
              <a:rPr lang="en-US" sz="2800" dirty="0">
                <a:latin typeface="+mn-lt"/>
              </a:rPr>
              <a:t>User experience</a:t>
            </a:r>
          </a:p>
        </p:txBody>
      </p:sp>
      <p:sp>
        <p:nvSpPr>
          <p:cNvPr id="15" name="Tekstvak 14">
            <a:extLst>
              <a:ext uri="{FF2B5EF4-FFF2-40B4-BE49-F238E27FC236}">
                <a16:creationId xmlns:a16="http://schemas.microsoft.com/office/drawing/2014/main" id="{EF9472BC-8DD7-6BB3-3F23-2B28CB891599}"/>
              </a:ext>
            </a:extLst>
          </p:cNvPr>
          <p:cNvSpPr txBox="1"/>
          <p:nvPr/>
        </p:nvSpPr>
        <p:spPr>
          <a:xfrm>
            <a:off x="3227155" y="5133919"/>
            <a:ext cx="1542553" cy="369332"/>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dirty="0">
                <a:solidFill>
                  <a:srgbClr val="C00000"/>
                </a:solidFill>
              </a:rPr>
              <a:t>Usefulness</a:t>
            </a:r>
          </a:p>
        </p:txBody>
      </p:sp>
      <p:sp>
        <p:nvSpPr>
          <p:cNvPr id="16" name="Tekstvak 15">
            <a:extLst>
              <a:ext uri="{FF2B5EF4-FFF2-40B4-BE49-F238E27FC236}">
                <a16:creationId xmlns:a16="http://schemas.microsoft.com/office/drawing/2014/main" id="{E8C15809-5185-67B4-AFEB-80E69CAF05A2}"/>
              </a:ext>
            </a:extLst>
          </p:cNvPr>
          <p:cNvSpPr txBox="1"/>
          <p:nvPr/>
        </p:nvSpPr>
        <p:spPr>
          <a:xfrm>
            <a:off x="4801419" y="5129519"/>
            <a:ext cx="1542553" cy="369332"/>
          </a:xfrm>
          <a:prstGeom prst="rect">
            <a:avLst/>
          </a:prstGeom>
          <a:noFill/>
        </p:spPr>
        <p:txBody>
          <a:bodyPr wrap="square" rtlCol="0">
            <a:spAutoFit/>
          </a:bodyPr>
          <a:lstStyle/>
          <a:p>
            <a:pPr marL="285750" indent="-285750">
              <a:buClr>
                <a:srgbClr val="008000"/>
              </a:buClr>
              <a:buFont typeface="Wingdings" panose="05000000000000000000" pitchFamily="2" charset="2"/>
              <a:buChar char="§"/>
            </a:pPr>
            <a:r>
              <a:rPr lang="en-US">
                <a:solidFill>
                  <a:srgbClr val="008000"/>
                </a:solidFill>
              </a:rPr>
              <a:t>Ease of use</a:t>
            </a:r>
          </a:p>
        </p:txBody>
      </p:sp>
      <p:sp>
        <p:nvSpPr>
          <p:cNvPr id="17" name="Tekstvak 16">
            <a:extLst>
              <a:ext uri="{FF2B5EF4-FFF2-40B4-BE49-F238E27FC236}">
                <a16:creationId xmlns:a16="http://schemas.microsoft.com/office/drawing/2014/main" id="{288A0997-0049-D090-E1CB-C1B2E6D8EF08}"/>
              </a:ext>
            </a:extLst>
          </p:cNvPr>
          <p:cNvSpPr txBox="1"/>
          <p:nvPr/>
        </p:nvSpPr>
        <p:spPr>
          <a:xfrm>
            <a:off x="6481888" y="5159841"/>
            <a:ext cx="1328836" cy="646331"/>
          </a:xfrm>
          <a:prstGeom prst="rect">
            <a:avLst/>
          </a:prstGeom>
          <a:noFill/>
        </p:spPr>
        <p:txBody>
          <a:bodyPr wrap="square" rtlCol="0">
            <a:spAutoFit/>
          </a:bodyPr>
          <a:lstStyle/>
          <a:p>
            <a:pPr marL="285750" indent="-285750">
              <a:buClr>
                <a:srgbClr val="002060"/>
              </a:buClr>
              <a:buFont typeface="Wingdings" panose="05000000000000000000" pitchFamily="2" charset="2"/>
              <a:buChar char="§"/>
            </a:pPr>
            <a:r>
              <a:rPr lang="en-US">
                <a:solidFill>
                  <a:srgbClr val="002060"/>
                </a:solidFill>
              </a:rPr>
              <a:t>Ease of learning</a:t>
            </a:r>
          </a:p>
        </p:txBody>
      </p:sp>
      <p:sp>
        <p:nvSpPr>
          <p:cNvPr id="18" name="Tekstvak 17">
            <a:extLst>
              <a:ext uri="{FF2B5EF4-FFF2-40B4-BE49-F238E27FC236}">
                <a16:creationId xmlns:a16="http://schemas.microsoft.com/office/drawing/2014/main" id="{50C20C1C-D53D-B5CD-8639-E6F9FDF83FE4}"/>
              </a:ext>
            </a:extLst>
          </p:cNvPr>
          <p:cNvSpPr txBox="1"/>
          <p:nvPr/>
        </p:nvSpPr>
        <p:spPr>
          <a:xfrm>
            <a:off x="7810724" y="5159841"/>
            <a:ext cx="1542553" cy="369332"/>
          </a:xfrm>
          <a:prstGeom prst="rect">
            <a:avLst/>
          </a:prstGeom>
          <a:noFill/>
        </p:spPr>
        <p:txBody>
          <a:bodyPr wrap="square" rtlCol="0">
            <a:spAutoFit/>
          </a:bodyPr>
          <a:lstStyle/>
          <a:p>
            <a:pPr marL="285750" indent="-285750">
              <a:buClr>
                <a:srgbClr val="FFC000"/>
              </a:buClr>
              <a:buFont typeface="Wingdings" panose="05000000000000000000" pitchFamily="2" charset="2"/>
              <a:buChar char="§"/>
            </a:pPr>
            <a:r>
              <a:rPr lang="en-US">
                <a:solidFill>
                  <a:srgbClr val="FFC000"/>
                </a:solidFill>
              </a:rPr>
              <a:t>Satisfaction</a:t>
            </a:r>
          </a:p>
        </p:txBody>
      </p:sp>
      <p:grpSp>
        <p:nvGrpSpPr>
          <p:cNvPr id="30" name="Groep 29">
            <a:extLst>
              <a:ext uri="{FF2B5EF4-FFF2-40B4-BE49-F238E27FC236}">
                <a16:creationId xmlns:a16="http://schemas.microsoft.com/office/drawing/2014/main" id="{19535758-2DF4-DA9B-FD08-951BEC75339A}"/>
              </a:ext>
            </a:extLst>
          </p:cNvPr>
          <p:cNvGrpSpPr/>
          <p:nvPr/>
        </p:nvGrpSpPr>
        <p:grpSpPr>
          <a:xfrm>
            <a:off x="9508798" y="2973439"/>
            <a:ext cx="2751746" cy="1034889"/>
            <a:chOff x="8708698" y="2090092"/>
            <a:chExt cx="2751746" cy="1034889"/>
          </a:xfrm>
        </p:grpSpPr>
        <p:sp>
          <p:nvSpPr>
            <p:cNvPr id="20" name="Tekstvak 19">
              <a:extLst>
                <a:ext uri="{FF2B5EF4-FFF2-40B4-BE49-F238E27FC236}">
                  <a16:creationId xmlns:a16="http://schemas.microsoft.com/office/drawing/2014/main" id="{0FABED52-B69C-8124-5B8F-57F89E827CE4}"/>
                </a:ext>
              </a:extLst>
            </p:cNvPr>
            <p:cNvSpPr txBox="1"/>
            <p:nvPr/>
          </p:nvSpPr>
          <p:spPr>
            <a:xfrm>
              <a:off x="8741098" y="2090092"/>
              <a:ext cx="2719346" cy="307777"/>
            </a:xfrm>
            <a:prstGeom prst="rect">
              <a:avLst/>
            </a:prstGeom>
            <a:noFill/>
          </p:spPr>
          <p:txBody>
            <a:bodyPr wrap="square" rtlCol="0">
              <a:spAutoFit/>
            </a:bodyPr>
            <a:lstStyle/>
            <a:p>
              <a:r>
                <a:rPr lang="en-US" sz="1400" dirty="0"/>
                <a:t>Mean + standard deviation</a:t>
              </a:r>
            </a:p>
          </p:txBody>
        </p:sp>
        <p:grpSp>
          <p:nvGrpSpPr>
            <p:cNvPr id="29" name="Groep 28">
              <a:extLst>
                <a:ext uri="{FF2B5EF4-FFF2-40B4-BE49-F238E27FC236}">
                  <a16:creationId xmlns:a16="http://schemas.microsoft.com/office/drawing/2014/main" id="{3858B426-286B-C594-D496-5F209A5D5BF6}"/>
                </a:ext>
              </a:extLst>
            </p:cNvPr>
            <p:cNvGrpSpPr/>
            <p:nvPr/>
          </p:nvGrpSpPr>
          <p:grpSpPr>
            <a:xfrm flipH="1">
              <a:off x="8708698" y="2221853"/>
              <a:ext cx="64800" cy="736000"/>
              <a:chOff x="8757269" y="2214035"/>
              <a:chExt cx="101799" cy="1156240"/>
            </a:xfrm>
          </p:grpSpPr>
          <p:sp>
            <p:nvSpPr>
              <p:cNvPr id="21" name="Rechthoek 20">
                <a:extLst>
                  <a:ext uri="{FF2B5EF4-FFF2-40B4-BE49-F238E27FC236}">
                    <a16:creationId xmlns:a16="http://schemas.microsoft.com/office/drawing/2014/main" id="{059F024C-71C3-7814-7CCE-BE354897D586}"/>
                  </a:ext>
                </a:extLst>
              </p:cNvPr>
              <p:cNvSpPr/>
              <p:nvPr/>
            </p:nvSpPr>
            <p:spPr>
              <a:xfrm>
                <a:off x="8757269" y="2214035"/>
                <a:ext cx="101799" cy="169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Ruit 21">
                <a:extLst>
                  <a:ext uri="{FF2B5EF4-FFF2-40B4-BE49-F238E27FC236}">
                    <a16:creationId xmlns:a16="http://schemas.microsoft.com/office/drawing/2014/main" id="{5FC27C99-452D-2F91-4B20-D54F6A92A357}"/>
                  </a:ext>
                </a:extLst>
              </p:cNvPr>
              <p:cNvSpPr/>
              <p:nvPr/>
            </p:nvSpPr>
            <p:spPr>
              <a:xfrm>
                <a:off x="8757269" y="2741255"/>
                <a:ext cx="101799" cy="101799"/>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Rechthoek 22">
                <a:extLst>
                  <a:ext uri="{FF2B5EF4-FFF2-40B4-BE49-F238E27FC236}">
                    <a16:creationId xmlns:a16="http://schemas.microsoft.com/office/drawing/2014/main" id="{9C8F7BB5-0F6C-2189-6864-3F6D36B2F9CF}"/>
                  </a:ext>
                </a:extLst>
              </p:cNvPr>
              <p:cNvSpPr/>
              <p:nvPr/>
            </p:nvSpPr>
            <p:spPr>
              <a:xfrm>
                <a:off x="8757269" y="3353308"/>
                <a:ext cx="101799" cy="169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25" name="Rechte verbindingslijn 24">
                <a:extLst>
                  <a:ext uri="{FF2B5EF4-FFF2-40B4-BE49-F238E27FC236}">
                    <a16:creationId xmlns:a16="http://schemas.microsoft.com/office/drawing/2014/main" id="{B4E5CF0F-D381-B85A-8E21-98D436A23B0A}"/>
                  </a:ext>
                </a:extLst>
              </p:cNvPr>
              <p:cNvCxnSpPr>
                <a:cxnSpLocks/>
              </p:cNvCxnSpPr>
              <p:nvPr/>
            </p:nvCxnSpPr>
            <p:spPr>
              <a:xfrm flipV="1">
                <a:off x="8808168" y="2214035"/>
                <a:ext cx="0" cy="1139273"/>
              </a:xfrm>
              <a:prstGeom prst="line">
                <a:avLst/>
              </a:prstGeom>
            </p:spPr>
            <p:style>
              <a:lnRef idx="1">
                <a:schemeClr val="dk1"/>
              </a:lnRef>
              <a:fillRef idx="0">
                <a:schemeClr val="dk1"/>
              </a:fillRef>
              <a:effectRef idx="0">
                <a:schemeClr val="dk1"/>
              </a:effectRef>
              <a:fontRef idx="minor">
                <a:schemeClr val="tx1"/>
              </a:fontRef>
            </p:style>
          </p:cxnSp>
        </p:grpSp>
        <p:sp>
          <p:nvSpPr>
            <p:cNvPr id="27" name="Tekstvak 26">
              <a:extLst>
                <a:ext uri="{FF2B5EF4-FFF2-40B4-BE49-F238E27FC236}">
                  <a16:creationId xmlns:a16="http://schemas.microsoft.com/office/drawing/2014/main" id="{0A6D4D32-296D-1B48-FD82-94022183CA3D}"/>
                </a:ext>
              </a:extLst>
            </p:cNvPr>
            <p:cNvSpPr txBox="1"/>
            <p:nvPr/>
          </p:nvSpPr>
          <p:spPr>
            <a:xfrm>
              <a:off x="8741098" y="2453648"/>
              <a:ext cx="2719346" cy="307777"/>
            </a:xfrm>
            <a:prstGeom prst="rect">
              <a:avLst/>
            </a:prstGeom>
            <a:noFill/>
          </p:spPr>
          <p:txBody>
            <a:bodyPr wrap="square" rtlCol="0">
              <a:spAutoFit/>
            </a:bodyPr>
            <a:lstStyle/>
            <a:p>
              <a:r>
                <a:rPr lang="en-US" sz="1400" dirty="0"/>
                <a:t>Mean score</a:t>
              </a:r>
              <a:endParaRPr lang="en-US" sz="2400" dirty="0"/>
            </a:p>
          </p:txBody>
        </p:sp>
        <p:sp>
          <p:nvSpPr>
            <p:cNvPr id="28" name="Tekstvak 27">
              <a:extLst>
                <a:ext uri="{FF2B5EF4-FFF2-40B4-BE49-F238E27FC236}">
                  <a16:creationId xmlns:a16="http://schemas.microsoft.com/office/drawing/2014/main" id="{2CC4AD49-7634-0304-FB00-F36A11240456}"/>
                </a:ext>
              </a:extLst>
            </p:cNvPr>
            <p:cNvSpPr txBox="1"/>
            <p:nvPr/>
          </p:nvSpPr>
          <p:spPr>
            <a:xfrm>
              <a:off x="8741098" y="2817204"/>
              <a:ext cx="2719346" cy="307777"/>
            </a:xfrm>
            <a:prstGeom prst="rect">
              <a:avLst/>
            </a:prstGeom>
            <a:noFill/>
          </p:spPr>
          <p:txBody>
            <a:bodyPr wrap="square" rtlCol="0">
              <a:spAutoFit/>
            </a:bodyPr>
            <a:lstStyle/>
            <a:p>
              <a:r>
                <a:rPr lang="en-US" sz="1400"/>
                <a:t>Mean - standard deviation</a:t>
              </a:r>
            </a:p>
          </p:txBody>
        </p:sp>
      </p:grpSp>
      <p:sp>
        <p:nvSpPr>
          <p:cNvPr id="31" name="Tekstvak 30">
            <a:extLst>
              <a:ext uri="{FF2B5EF4-FFF2-40B4-BE49-F238E27FC236}">
                <a16:creationId xmlns:a16="http://schemas.microsoft.com/office/drawing/2014/main" id="{C139D3FE-340A-2D45-BB6D-732824E5B5AD}"/>
              </a:ext>
            </a:extLst>
          </p:cNvPr>
          <p:cNvSpPr txBox="1"/>
          <p:nvPr/>
        </p:nvSpPr>
        <p:spPr>
          <a:xfrm>
            <a:off x="4144928" y="1771650"/>
            <a:ext cx="3902144" cy="369332"/>
          </a:xfrm>
          <a:prstGeom prst="rect">
            <a:avLst/>
          </a:prstGeom>
          <a:noFill/>
        </p:spPr>
        <p:txBody>
          <a:bodyPr wrap="square" rtlCol="0">
            <a:spAutoFit/>
          </a:bodyPr>
          <a:lstStyle/>
          <a:p>
            <a:r>
              <a:rPr lang="en-US" dirty="0"/>
              <a:t>Mean scores for every subcategory (/7)</a:t>
            </a:r>
          </a:p>
        </p:txBody>
      </p:sp>
      <p:grpSp>
        <p:nvGrpSpPr>
          <p:cNvPr id="7" name="Groep 6">
            <a:extLst>
              <a:ext uri="{FF2B5EF4-FFF2-40B4-BE49-F238E27FC236}">
                <a16:creationId xmlns:a16="http://schemas.microsoft.com/office/drawing/2014/main" id="{EAEAA6BC-B44F-5E67-965D-5E68893D95A1}"/>
              </a:ext>
            </a:extLst>
          </p:cNvPr>
          <p:cNvGrpSpPr/>
          <p:nvPr/>
        </p:nvGrpSpPr>
        <p:grpSpPr>
          <a:xfrm>
            <a:off x="9307383" y="143217"/>
            <a:ext cx="2620107" cy="655200"/>
            <a:chOff x="9125248" y="229997"/>
            <a:chExt cx="2620107" cy="655200"/>
          </a:xfrm>
        </p:grpSpPr>
        <p:pic>
          <p:nvPicPr>
            <p:cNvPr id="11" name="Afbeelding 10">
              <a:extLst>
                <a:ext uri="{FF2B5EF4-FFF2-40B4-BE49-F238E27FC236}">
                  <a16:creationId xmlns:a16="http://schemas.microsoft.com/office/drawing/2014/main" id="{879B9FBE-8A48-0D5B-3BD2-186EEAFF5838}"/>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14" name="Afbeelding 13">
              <a:extLst>
                <a:ext uri="{FF2B5EF4-FFF2-40B4-BE49-F238E27FC236}">
                  <a16:creationId xmlns:a16="http://schemas.microsoft.com/office/drawing/2014/main" id="{B108ECCB-DAB7-9ED8-2321-6D37CA8C6662}"/>
                </a:ext>
              </a:extLst>
            </p:cNvPr>
            <p:cNvPicPr>
              <a:picLocks noChangeAspect="1"/>
            </p:cNvPicPr>
            <p:nvPr/>
          </p:nvPicPr>
          <p:blipFill>
            <a:blip r:embed="rId4"/>
            <a:stretch>
              <a:fillRect/>
            </a:stretch>
          </p:blipFill>
          <p:spPr>
            <a:xfrm>
              <a:off x="11090155" y="229997"/>
              <a:ext cx="655200" cy="655200"/>
            </a:xfrm>
            <a:prstGeom prst="rect">
              <a:avLst/>
            </a:prstGeom>
          </p:spPr>
        </p:pic>
      </p:grpSp>
      <p:graphicFrame>
        <p:nvGraphicFramePr>
          <p:cNvPr id="3" name="Grafiek 2">
            <a:extLst>
              <a:ext uri="{FF2B5EF4-FFF2-40B4-BE49-F238E27FC236}">
                <a16:creationId xmlns:a16="http://schemas.microsoft.com/office/drawing/2014/main" id="{2C66C415-9353-431C-9B7F-F6841012ED72}"/>
              </a:ext>
            </a:extLst>
          </p:cNvPr>
          <p:cNvGraphicFramePr>
            <a:graphicFrameLocks/>
          </p:cNvGraphicFramePr>
          <p:nvPr>
            <p:extLst>
              <p:ext uri="{D42A27DB-BD31-4B8C-83A1-F6EECF244321}">
                <p14:modId xmlns:p14="http://schemas.microsoft.com/office/powerpoint/2010/main" val="159906905"/>
              </p:ext>
            </p:extLst>
          </p:nvPr>
        </p:nvGraphicFramePr>
        <p:xfrm>
          <a:off x="3032399" y="1607378"/>
          <a:ext cx="6127200" cy="35028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jdelijke aanduiding voor dianummer 18">
            <a:extLst>
              <a:ext uri="{FF2B5EF4-FFF2-40B4-BE49-F238E27FC236}">
                <a16:creationId xmlns:a16="http://schemas.microsoft.com/office/drawing/2014/main" id="{4ED50C96-727B-BFDC-1A2A-9830865809D0}"/>
              </a:ext>
            </a:extLst>
          </p:cNvPr>
          <p:cNvSpPr>
            <a:spLocks noGrp="1"/>
          </p:cNvSpPr>
          <p:nvPr>
            <p:ph type="sldNum" sz="quarter" idx="12"/>
          </p:nvPr>
        </p:nvSpPr>
        <p:spPr/>
        <p:txBody>
          <a:bodyPr/>
          <a:lstStyle/>
          <a:p>
            <a:fld id="{EFA0B060-D5FC-49BB-9BF1-F50F7F2AB451}" type="slidenum">
              <a:rPr lang="nl-NL" smtClean="0"/>
              <a:t>13</a:t>
            </a:fld>
            <a:endParaRPr lang="nl-NL"/>
          </a:p>
        </p:txBody>
      </p:sp>
      <p:pic>
        <p:nvPicPr>
          <p:cNvPr id="24" name="Afbeelding 23" descr="Afbeelding met tekst&#10;&#10;Automatisch gegenereerde beschrijving">
            <a:extLst>
              <a:ext uri="{FF2B5EF4-FFF2-40B4-BE49-F238E27FC236}">
                <a16:creationId xmlns:a16="http://schemas.microsoft.com/office/drawing/2014/main" id="{5007AAA4-8791-4971-9527-E49A78096A6C}"/>
              </a:ext>
            </a:extLst>
          </p:cNvPr>
          <p:cNvPicPr>
            <a:picLocks noChangeAspect="1"/>
          </p:cNvPicPr>
          <p:nvPr/>
        </p:nvPicPr>
        <p:blipFill rotWithShape="1">
          <a:blip r:embed="rId6"/>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30286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a:xfrm>
            <a:off x="778354" y="365125"/>
            <a:ext cx="4533900" cy="1140897"/>
          </a:xfrm>
        </p:spPr>
        <p:txBody>
          <a:bodyPr>
            <a:normAutofit/>
          </a:bodyPr>
          <a:lstStyle/>
          <a:p>
            <a:r>
              <a:rPr lang="en-US" sz="2800" dirty="0">
                <a:latin typeface="+mn-lt"/>
              </a:rPr>
              <a:t>Preliminary results</a:t>
            </a:r>
            <a:br>
              <a:rPr lang="en-US" sz="2800" dirty="0">
                <a:latin typeface="+mn-lt"/>
              </a:rPr>
            </a:br>
            <a:r>
              <a:rPr lang="en-US" sz="2400" dirty="0">
                <a:latin typeface="+mn-lt"/>
              </a:rPr>
              <a:t>User experience</a:t>
            </a:r>
            <a:endParaRPr lang="en-US" sz="2800" dirty="0">
              <a:latin typeface="+mn-lt"/>
            </a:endParaRPr>
          </a:p>
        </p:txBody>
      </p:sp>
      <p:sp>
        <p:nvSpPr>
          <p:cNvPr id="16" name="Tekstvak 15">
            <a:extLst>
              <a:ext uri="{FF2B5EF4-FFF2-40B4-BE49-F238E27FC236}">
                <a16:creationId xmlns:a16="http://schemas.microsoft.com/office/drawing/2014/main" id="{60ECD176-FCD0-1ECC-9C4B-C7D08FE6B9D3}"/>
              </a:ext>
            </a:extLst>
          </p:cNvPr>
          <p:cNvSpPr txBox="1"/>
          <p:nvPr/>
        </p:nvSpPr>
        <p:spPr>
          <a:xfrm>
            <a:off x="778353" y="1365993"/>
            <a:ext cx="2748876" cy="1477328"/>
          </a:xfrm>
          <a:prstGeom prst="rect">
            <a:avLst/>
          </a:prstGeom>
          <a:noFill/>
        </p:spPr>
        <p:txBody>
          <a:bodyPr wrap="square" rtlCol="0">
            <a:spAutoFit/>
          </a:bodyPr>
          <a:lstStyle/>
          <a:p>
            <a:r>
              <a:rPr lang="en-US" dirty="0"/>
              <a:t>Rating of different subcategories, indicating the number of subjects agreeing or disagreeing with the statements</a:t>
            </a:r>
          </a:p>
        </p:txBody>
      </p:sp>
      <p:grpSp>
        <p:nvGrpSpPr>
          <p:cNvPr id="25" name="Groep 24">
            <a:extLst>
              <a:ext uri="{FF2B5EF4-FFF2-40B4-BE49-F238E27FC236}">
                <a16:creationId xmlns:a16="http://schemas.microsoft.com/office/drawing/2014/main" id="{C3634C34-BA32-61CE-C526-5739D6BDB9A3}"/>
              </a:ext>
            </a:extLst>
          </p:cNvPr>
          <p:cNvGrpSpPr/>
          <p:nvPr/>
        </p:nvGrpSpPr>
        <p:grpSpPr>
          <a:xfrm>
            <a:off x="9661276" y="1906382"/>
            <a:ext cx="1938614" cy="2167287"/>
            <a:chOff x="10518082" y="2299310"/>
            <a:chExt cx="1938614" cy="2167287"/>
          </a:xfrm>
        </p:grpSpPr>
        <p:sp>
          <p:nvSpPr>
            <p:cNvPr id="18" name="Tekstvak 17">
              <a:extLst>
                <a:ext uri="{FF2B5EF4-FFF2-40B4-BE49-F238E27FC236}">
                  <a16:creationId xmlns:a16="http://schemas.microsoft.com/office/drawing/2014/main" id="{46B46E5F-6895-5A5B-FF03-5CE25B3BB47A}"/>
                </a:ext>
              </a:extLst>
            </p:cNvPr>
            <p:cNvSpPr txBox="1"/>
            <p:nvPr/>
          </p:nvSpPr>
          <p:spPr>
            <a:xfrm>
              <a:off x="10518091" y="2299310"/>
              <a:ext cx="1835275" cy="307777"/>
            </a:xfrm>
            <a:prstGeom prst="rect">
              <a:avLst/>
            </a:prstGeom>
            <a:noFill/>
          </p:spPr>
          <p:txBody>
            <a:bodyPr wrap="square" rtlCol="0">
              <a:spAutoFit/>
            </a:bodyPr>
            <a:lstStyle/>
            <a:p>
              <a:pPr marL="285750" indent="-285750">
                <a:buClr>
                  <a:srgbClr val="008000"/>
                </a:buClr>
                <a:buFont typeface="Wingdings" panose="05000000000000000000" pitchFamily="2" charset="2"/>
                <a:buChar char="§"/>
              </a:pPr>
              <a:r>
                <a:rPr lang="en-US" sz="1400" dirty="0">
                  <a:solidFill>
                    <a:srgbClr val="008000"/>
                  </a:solidFill>
                </a:rPr>
                <a:t>7: Strongly agree</a:t>
              </a:r>
              <a:endParaRPr lang="en-US" dirty="0">
                <a:solidFill>
                  <a:srgbClr val="008000"/>
                </a:solidFill>
              </a:endParaRPr>
            </a:p>
          </p:txBody>
        </p:sp>
        <p:sp>
          <p:nvSpPr>
            <p:cNvPr id="19" name="Tekstvak 18">
              <a:extLst>
                <a:ext uri="{FF2B5EF4-FFF2-40B4-BE49-F238E27FC236}">
                  <a16:creationId xmlns:a16="http://schemas.microsoft.com/office/drawing/2014/main" id="{48190626-2A80-CC79-5EF4-1A3D6C5AC577}"/>
                </a:ext>
              </a:extLst>
            </p:cNvPr>
            <p:cNvSpPr txBox="1"/>
            <p:nvPr/>
          </p:nvSpPr>
          <p:spPr>
            <a:xfrm>
              <a:off x="10518090" y="2607087"/>
              <a:ext cx="1542553" cy="307777"/>
            </a:xfrm>
            <a:prstGeom prst="rect">
              <a:avLst/>
            </a:prstGeom>
            <a:noFill/>
          </p:spPr>
          <p:txBody>
            <a:bodyPr wrap="square" rtlCol="0">
              <a:spAutoFit/>
            </a:bodyPr>
            <a:lstStyle/>
            <a:p>
              <a:pPr marL="285750" indent="-285750">
                <a:buClr>
                  <a:srgbClr val="00B050"/>
                </a:buClr>
                <a:buFont typeface="Wingdings" panose="05000000000000000000" pitchFamily="2" charset="2"/>
                <a:buChar char="§"/>
              </a:pPr>
              <a:r>
                <a:rPr lang="nl-NL" sz="1400" dirty="0">
                  <a:solidFill>
                    <a:srgbClr val="00B050"/>
                  </a:solidFill>
                </a:rPr>
                <a:t>6</a:t>
              </a:r>
              <a:endParaRPr lang="nl-NL" dirty="0">
                <a:solidFill>
                  <a:srgbClr val="00B050"/>
                </a:solidFill>
              </a:endParaRPr>
            </a:p>
          </p:txBody>
        </p:sp>
        <p:sp>
          <p:nvSpPr>
            <p:cNvPr id="20" name="Tekstvak 19">
              <a:extLst>
                <a:ext uri="{FF2B5EF4-FFF2-40B4-BE49-F238E27FC236}">
                  <a16:creationId xmlns:a16="http://schemas.microsoft.com/office/drawing/2014/main" id="{8F313261-5AE7-614A-FFD5-7EC9760CD9F1}"/>
                </a:ext>
              </a:extLst>
            </p:cNvPr>
            <p:cNvSpPr txBox="1"/>
            <p:nvPr/>
          </p:nvSpPr>
          <p:spPr>
            <a:xfrm>
              <a:off x="10518089" y="2914864"/>
              <a:ext cx="1542553" cy="307777"/>
            </a:xfrm>
            <a:prstGeom prst="rect">
              <a:avLst/>
            </a:prstGeom>
            <a:noFill/>
          </p:spPr>
          <p:txBody>
            <a:bodyPr wrap="square" rtlCol="0">
              <a:spAutoFit/>
            </a:bodyPr>
            <a:lstStyle/>
            <a:p>
              <a:pPr marL="285750" indent="-285750">
                <a:buClr>
                  <a:srgbClr val="92D050"/>
                </a:buClr>
                <a:buFont typeface="Wingdings" panose="05000000000000000000" pitchFamily="2" charset="2"/>
                <a:buChar char="§"/>
              </a:pPr>
              <a:r>
                <a:rPr lang="nl-NL" sz="1400" dirty="0">
                  <a:solidFill>
                    <a:srgbClr val="92D050"/>
                  </a:solidFill>
                </a:rPr>
                <a:t>5</a:t>
              </a:r>
              <a:endParaRPr lang="nl-NL" dirty="0">
                <a:solidFill>
                  <a:srgbClr val="92D050"/>
                </a:solidFill>
              </a:endParaRPr>
            </a:p>
          </p:txBody>
        </p:sp>
        <p:sp>
          <p:nvSpPr>
            <p:cNvPr id="21" name="Tekstvak 20">
              <a:extLst>
                <a:ext uri="{FF2B5EF4-FFF2-40B4-BE49-F238E27FC236}">
                  <a16:creationId xmlns:a16="http://schemas.microsoft.com/office/drawing/2014/main" id="{0F88D993-4497-CEEC-50B9-8791D9AB157C}"/>
                </a:ext>
              </a:extLst>
            </p:cNvPr>
            <p:cNvSpPr txBox="1"/>
            <p:nvPr/>
          </p:nvSpPr>
          <p:spPr>
            <a:xfrm>
              <a:off x="10518084" y="3226283"/>
              <a:ext cx="1542553" cy="307777"/>
            </a:xfrm>
            <a:prstGeom prst="rect">
              <a:avLst/>
            </a:prstGeom>
            <a:noFill/>
          </p:spPr>
          <p:txBody>
            <a:bodyPr wrap="square" rtlCol="0">
              <a:spAutoFit/>
            </a:bodyPr>
            <a:lstStyle/>
            <a:p>
              <a:pPr marL="285750" indent="-285750">
                <a:buClr>
                  <a:srgbClr val="FFFF00"/>
                </a:buClr>
                <a:buFont typeface="Wingdings" panose="05000000000000000000" pitchFamily="2" charset="2"/>
                <a:buChar char="§"/>
              </a:pPr>
              <a:r>
                <a:rPr lang="nl-NL" sz="1400" dirty="0">
                  <a:solidFill>
                    <a:srgbClr val="FFFF00"/>
                  </a:solidFill>
                </a:rPr>
                <a:t>4</a:t>
              </a:r>
              <a:endParaRPr lang="nl-NL" dirty="0">
                <a:solidFill>
                  <a:srgbClr val="FFFF00"/>
                </a:solidFill>
              </a:endParaRPr>
            </a:p>
          </p:txBody>
        </p:sp>
        <p:sp>
          <p:nvSpPr>
            <p:cNvPr id="22" name="Tekstvak 21">
              <a:extLst>
                <a:ext uri="{FF2B5EF4-FFF2-40B4-BE49-F238E27FC236}">
                  <a16:creationId xmlns:a16="http://schemas.microsoft.com/office/drawing/2014/main" id="{87FD9DA3-21E6-5665-6E1A-E5A521CD8853}"/>
                </a:ext>
              </a:extLst>
            </p:cNvPr>
            <p:cNvSpPr txBox="1"/>
            <p:nvPr/>
          </p:nvSpPr>
          <p:spPr>
            <a:xfrm>
              <a:off x="10518082" y="4158820"/>
              <a:ext cx="1938614" cy="307777"/>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sz="1400">
                  <a:solidFill>
                    <a:srgbClr val="FF0000"/>
                  </a:solidFill>
                </a:rPr>
                <a:t>1: Strongly disagree</a:t>
              </a:r>
              <a:endParaRPr lang="en-US">
                <a:solidFill>
                  <a:srgbClr val="FF0000"/>
                </a:solidFill>
              </a:endParaRPr>
            </a:p>
          </p:txBody>
        </p:sp>
        <p:sp>
          <p:nvSpPr>
            <p:cNvPr id="23" name="Tekstvak 22">
              <a:extLst>
                <a:ext uri="{FF2B5EF4-FFF2-40B4-BE49-F238E27FC236}">
                  <a16:creationId xmlns:a16="http://schemas.microsoft.com/office/drawing/2014/main" id="{D6D06939-C5BE-95FB-3517-FE40BE37D0E5}"/>
                </a:ext>
              </a:extLst>
            </p:cNvPr>
            <p:cNvSpPr txBox="1"/>
            <p:nvPr/>
          </p:nvSpPr>
          <p:spPr>
            <a:xfrm>
              <a:off x="10518082" y="3851293"/>
              <a:ext cx="1542553" cy="307777"/>
            </a:xfrm>
            <a:prstGeom prst="rect">
              <a:avLst/>
            </a:prstGeom>
            <a:noFill/>
          </p:spPr>
          <p:txBody>
            <a:bodyPr wrap="square" rtlCol="0">
              <a:spAutoFit/>
            </a:bodyPr>
            <a:lstStyle/>
            <a:p>
              <a:pPr marL="285750" indent="-285750">
                <a:buClr>
                  <a:srgbClr val="CC6600"/>
                </a:buClr>
                <a:buFont typeface="Wingdings" panose="05000000000000000000" pitchFamily="2" charset="2"/>
                <a:buChar char="§"/>
              </a:pPr>
              <a:r>
                <a:rPr lang="nl-NL" sz="1400" dirty="0">
                  <a:solidFill>
                    <a:srgbClr val="CC6600"/>
                  </a:solidFill>
                </a:rPr>
                <a:t>2</a:t>
              </a:r>
              <a:endParaRPr lang="nl-NL" dirty="0">
                <a:solidFill>
                  <a:srgbClr val="CC6600"/>
                </a:solidFill>
              </a:endParaRPr>
            </a:p>
          </p:txBody>
        </p:sp>
        <p:sp>
          <p:nvSpPr>
            <p:cNvPr id="24" name="Tekstvak 23">
              <a:extLst>
                <a:ext uri="{FF2B5EF4-FFF2-40B4-BE49-F238E27FC236}">
                  <a16:creationId xmlns:a16="http://schemas.microsoft.com/office/drawing/2014/main" id="{AE2BA806-388D-7FDC-A955-5E5A112AB985}"/>
                </a:ext>
              </a:extLst>
            </p:cNvPr>
            <p:cNvSpPr txBox="1"/>
            <p:nvPr/>
          </p:nvSpPr>
          <p:spPr>
            <a:xfrm>
              <a:off x="10518083" y="3530322"/>
              <a:ext cx="1542553" cy="307777"/>
            </a:xfrm>
            <a:prstGeom prst="rect">
              <a:avLst/>
            </a:prstGeom>
            <a:noFill/>
          </p:spPr>
          <p:txBody>
            <a:bodyPr wrap="square" rtlCol="0">
              <a:spAutoFit/>
            </a:bodyPr>
            <a:lstStyle/>
            <a:p>
              <a:pPr marL="285750" indent="-285750">
                <a:buClr>
                  <a:srgbClr val="FFC000"/>
                </a:buClr>
                <a:buFont typeface="Wingdings" panose="05000000000000000000" pitchFamily="2" charset="2"/>
                <a:buChar char="§"/>
              </a:pPr>
              <a:r>
                <a:rPr lang="nl-NL" sz="1400" dirty="0">
                  <a:solidFill>
                    <a:srgbClr val="FFC000"/>
                  </a:solidFill>
                </a:rPr>
                <a:t>3</a:t>
              </a:r>
              <a:endParaRPr lang="nl-NL" dirty="0">
                <a:solidFill>
                  <a:srgbClr val="FFC000"/>
                </a:solidFill>
              </a:endParaRPr>
            </a:p>
          </p:txBody>
        </p:sp>
      </p:grpSp>
      <p:grpSp>
        <p:nvGrpSpPr>
          <p:cNvPr id="3" name="Groep 2">
            <a:extLst>
              <a:ext uri="{FF2B5EF4-FFF2-40B4-BE49-F238E27FC236}">
                <a16:creationId xmlns:a16="http://schemas.microsoft.com/office/drawing/2014/main" id="{9BDAAA72-BF22-667A-42F1-5EDEBB7DC848}"/>
              </a:ext>
            </a:extLst>
          </p:cNvPr>
          <p:cNvGrpSpPr/>
          <p:nvPr/>
        </p:nvGrpSpPr>
        <p:grpSpPr>
          <a:xfrm>
            <a:off x="9307383" y="143217"/>
            <a:ext cx="2620107" cy="655200"/>
            <a:chOff x="9125248" y="229997"/>
            <a:chExt cx="2620107" cy="655200"/>
          </a:xfrm>
        </p:grpSpPr>
        <p:pic>
          <p:nvPicPr>
            <p:cNvPr id="26" name="Afbeelding 25">
              <a:extLst>
                <a:ext uri="{FF2B5EF4-FFF2-40B4-BE49-F238E27FC236}">
                  <a16:creationId xmlns:a16="http://schemas.microsoft.com/office/drawing/2014/main" id="{26D0D839-CF37-0399-1E66-98A34FD0E9B7}"/>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27" name="Afbeelding 26">
              <a:extLst>
                <a:ext uri="{FF2B5EF4-FFF2-40B4-BE49-F238E27FC236}">
                  <a16:creationId xmlns:a16="http://schemas.microsoft.com/office/drawing/2014/main" id="{D5D6AFD5-4169-4671-7BCD-53B3DF447959}"/>
                </a:ext>
              </a:extLst>
            </p:cNvPr>
            <p:cNvPicPr>
              <a:picLocks noChangeAspect="1"/>
            </p:cNvPicPr>
            <p:nvPr/>
          </p:nvPicPr>
          <p:blipFill>
            <a:blip r:embed="rId4"/>
            <a:stretch>
              <a:fillRect/>
            </a:stretch>
          </p:blipFill>
          <p:spPr>
            <a:xfrm>
              <a:off x="11090155" y="229997"/>
              <a:ext cx="655200" cy="655200"/>
            </a:xfrm>
            <a:prstGeom prst="rect">
              <a:avLst/>
            </a:prstGeom>
          </p:spPr>
        </p:pic>
      </p:grpSp>
      <p:graphicFrame>
        <p:nvGraphicFramePr>
          <p:cNvPr id="7" name="Grafiek 6">
            <a:extLst>
              <a:ext uri="{FF2B5EF4-FFF2-40B4-BE49-F238E27FC236}">
                <a16:creationId xmlns:a16="http://schemas.microsoft.com/office/drawing/2014/main" id="{E35493C0-30F8-4B8D-8F46-A59D7B4AAE75}"/>
              </a:ext>
            </a:extLst>
          </p:cNvPr>
          <p:cNvGraphicFramePr>
            <a:graphicFrameLocks/>
          </p:cNvGraphicFramePr>
          <p:nvPr>
            <p:extLst>
              <p:ext uri="{D42A27DB-BD31-4B8C-83A1-F6EECF244321}">
                <p14:modId xmlns:p14="http://schemas.microsoft.com/office/powerpoint/2010/main" val="2035024798"/>
              </p:ext>
            </p:extLst>
          </p:nvPr>
        </p:nvGraphicFramePr>
        <p:xfrm>
          <a:off x="3804046" y="146392"/>
          <a:ext cx="5444624" cy="5687269"/>
        </p:xfrm>
        <a:graphic>
          <a:graphicData uri="http://schemas.openxmlformats.org/drawingml/2006/chart">
            <c:chart xmlns:c="http://schemas.openxmlformats.org/drawingml/2006/chart" xmlns:r="http://schemas.openxmlformats.org/officeDocument/2006/relationships" r:id="rId5"/>
          </a:graphicData>
        </a:graphic>
      </p:graphicFrame>
      <p:sp>
        <p:nvSpPr>
          <p:cNvPr id="14" name="Tijdelijke aanduiding voor dianummer 13">
            <a:extLst>
              <a:ext uri="{FF2B5EF4-FFF2-40B4-BE49-F238E27FC236}">
                <a16:creationId xmlns:a16="http://schemas.microsoft.com/office/drawing/2014/main" id="{3609DFFC-395B-F6E4-F931-1A806C28EF13}"/>
              </a:ext>
            </a:extLst>
          </p:cNvPr>
          <p:cNvSpPr>
            <a:spLocks noGrp="1"/>
          </p:cNvSpPr>
          <p:nvPr>
            <p:ph type="sldNum" sz="quarter" idx="12"/>
          </p:nvPr>
        </p:nvSpPr>
        <p:spPr/>
        <p:txBody>
          <a:bodyPr/>
          <a:lstStyle/>
          <a:p>
            <a:fld id="{EFA0B060-D5FC-49BB-9BF1-F50F7F2AB451}" type="slidenum">
              <a:rPr lang="nl-NL" smtClean="0"/>
              <a:t>14</a:t>
            </a:fld>
            <a:endParaRPr lang="nl-NL"/>
          </a:p>
        </p:txBody>
      </p:sp>
      <p:pic>
        <p:nvPicPr>
          <p:cNvPr id="15" name="Afbeelding 14" descr="Afbeelding met tekst&#10;&#10;Automatisch gegenereerde beschrijving">
            <a:extLst>
              <a:ext uri="{FF2B5EF4-FFF2-40B4-BE49-F238E27FC236}">
                <a16:creationId xmlns:a16="http://schemas.microsoft.com/office/drawing/2014/main" id="{680412F7-4B9C-8753-1E1E-D55B5CFD7FAB}"/>
              </a:ext>
            </a:extLst>
          </p:cNvPr>
          <p:cNvPicPr>
            <a:picLocks noChangeAspect="1"/>
          </p:cNvPicPr>
          <p:nvPr/>
        </p:nvPicPr>
        <p:blipFill rotWithShape="1">
          <a:blip r:embed="rId6"/>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418503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a:xfrm>
            <a:off x="778354" y="365125"/>
            <a:ext cx="4533900" cy="1140897"/>
          </a:xfrm>
        </p:spPr>
        <p:txBody>
          <a:bodyPr>
            <a:normAutofit/>
          </a:bodyPr>
          <a:lstStyle/>
          <a:p>
            <a:r>
              <a:rPr lang="en-US" sz="2800" dirty="0">
                <a:latin typeface="+mn-lt"/>
              </a:rPr>
              <a:t>Preliminary results</a:t>
            </a:r>
            <a:br>
              <a:rPr lang="en-US" sz="2800" dirty="0">
                <a:latin typeface="+mn-lt"/>
              </a:rPr>
            </a:br>
            <a:r>
              <a:rPr lang="en-US" sz="2400" dirty="0">
                <a:latin typeface="+mn-lt"/>
              </a:rPr>
              <a:t>User experience</a:t>
            </a:r>
            <a:endParaRPr lang="en-US" sz="2800" dirty="0">
              <a:latin typeface="+mn-lt"/>
            </a:endParaRPr>
          </a:p>
        </p:txBody>
      </p:sp>
      <p:sp>
        <p:nvSpPr>
          <p:cNvPr id="16" name="Tekstvak 15">
            <a:extLst>
              <a:ext uri="{FF2B5EF4-FFF2-40B4-BE49-F238E27FC236}">
                <a16:creationId xmlns:a16="http://schemas.microsoft.com/office/drawing/2014/main" id="{60ECD176-FCD0-1ECC-9C4B-C7D08FE6B9D3}"/>
              </a:ext>
            </a:extLst>
          </p:cNvPr>
          <p:cNvSpPr txBox="1"/>
          <p:nvPr/>
        </p:nvSpPr>
        <p:spPr>
          <a:xfrm>
            <a:off x="778353" y="1365993"/>
            <a:ext cx="2748876" cy="1477328"/>
          </a:xfrm>
          <a:prstGeom prst="rect">
            <a:avLst/>
          </a:prstGeom>
          <a:noFill/>
        </p:spPr>
        <p:txBody>
          <a:bodyPr wrap="square" rtlCol="0">
            <a:spAutoFit/>
          </a:bodyPr>
          <a:lstStyle/>
          <a:p>
            <a:r>
              <a:rPr lang="en-US" dirty="0"/>
              <a:t>Rating of different subcategories, indicating the number of subjects agreeing or disagreeing with the statements</a:t>
            </a:r>
          </a:p>
        </p:txBody>
      </p:sp>
      <p:grpSp>
        <p:nvGrpSpPr>
          <p:cNvPr id="25" name="Groep 24">
            <a:extLst>
              <a:ext uri="{FF2B5EF4-FFF2-40B4-BE49-F238E27FC236}">
                <a16:creationId xmlns:a16="http://schemas.microsoft.com/office/drawing/2014/main" id="{C3634C34-BA32-61CE-C526-5739D6BDB9A3}"/>
              </a:ext>
            </a:extLst>
          </p:cNvPr>
          <p:cNvGrpSpPr/>
          <p:nvPr/>
        </p:nvGrpSpPr>
        <p:grpSpPr>
          <a:xfrm>
            <a:off x="9661276" y="1906382"/>
            <a:ext cx="1938614" cy="2167287"/>
            <a:chOff x="10518082" y="2299310"/>
            <a:chExt cx="1938614" cy="2167287"/>
          </a:xfrm>
        </p:grpSpPr>
        <p:sp>
          <p:nvSpPr>
            <p:cNvPr id="18" name="Tekstvak 17">
              <a:extLst>
                <a:ext uri="{FF2B5EF4-FFF2-40B4-BE49-F238E27FC236}">
                  <a16:creationId xmlns:a16="http://schemas.microsoft.com/office/drawing/2014/main" id="{46B46E5F-6895-5A5B-FF03-5CE25B3BB47A}"/>
                </a:ext>
              </a:extLst>
            </p:cNvPr>
            <p:cNvSpPr txBox="1"/>
            <p:nvPr/>
          </p:nvSpPr>
          <p:spPr>
            <a:xfrm>
              <a:off x="10518091" y="2299310"/>
              <a:ext cx="1835275" cy="307777"/>
            </a:xfrm>
            <a:prstGeom prst="rect">
              <a:avLst/>
            </a:prstGeom>
            <a:noFill/>
          </p:spPr>
          <p:txBody>
            <a:bodyPr wrap="square" rtlCol="0">
              <a:spAutoFit/>
            </a:bodyPr>
            <a:lstStyle/>
            <a:p>
              <a:pPr marL="285750" indent="-285750">
                <a:buClr>
                  <a:srgbClr val="008000"/>
                </a:buClr>
                <a:buFont typeface="Wingdings" panose="05000000000000000000" pitchFamily="2" charset="2"/>
                <a:buChar char="§"/>
              </a:pPr>
              <a:r>
                <a:rPr lang="en-US" sz="1400" dirty="0">
                  <a:solidFill>
                    <a:srgbClr val="008000"/>
                  </a:solidFill>
                </a:rPr>
                <a:t>7: Strongly agree</a:t>
              </a:r>
              <a:endParaRPr lang="en-US" dirty="0">
                <a:solidFill>
                  <a:srgbClr val="008000"/>
                </a:solidFill>
              </a:endParaRPr>
            </a:p>
          </p:txBody>
        </p:sp>
        <p:sp>
          <p:nvSpPr>
            <p:cNvPr id="19" name="Tekstvak 18">
              <a:extLst>
                <a:ext uri="{FF2B5EF4-FFF2-40B4-BE49-F238E27FC236}">
                  <a16:creationId xmlns:a16="http://schemas.microsoft.com/office/drawing/2014/main" id="{48190626-2A80-CC79-5EF4-1A3D6C5AC577}"/>
                </a:ext>
              </a:extLst>
            </p:cNvPr>
            <p:cNvSpPr txBox="1"/>
            <p:nvPr/>
          </p:nvSpPr>
          <p:spPr>
            <a:xfrm>
              <a:off x="10518090" y="2607087"/>
              <a:ext cx="1542553" cy="307777"/>
            </a:xfrm>
            <a:prstGeom prst="rect">
              <a:avLst/>
            </a:prstGeom>
            <a:noFill/>
          </p:spPr>
          <p:txBody>
            <a:bodyPr wrap="square" rtlCol="0">
              <a:spAutoFit/>
            </a:bodyPr>
            <a:lstStyle/>
            <a:p>
              <a:pPr marL="285750" indent="-285750">
                <a:buClr>
                  <a:srgbClr val="00B050"/>
                </a:buClr>
                <a:buFont typeface="Wingdings" panose="05000000000000000000" pitchFamily="2" charset="2"/>
                <a:buChar char="§"/>
              </a:pPr>
              <a:r>
                <a:rPr lang="nl-NL" sz="1400" dirty="0">
                  <a:solidFill>
                    <a:srgbClr val="00B050"/>
                  </a:solidFill>
                </a:rPr>
                <a:t>6</a:t>
              </a:r>
              <a:endParaRPr lang="nl-NL" dirty="0">
                <a:solidFill>
                  <a:srgbClr val="00B050"/>
                </a:solidFill>
              </a:endParaRPr>
            </a:p>
          </p:txBody>
        </p:sp>
        <p:sp>
          <p:nvSpPr>
            <p:cNvPr id="20" name="Tekstvak 19">
              <a:extLst>
                <a:ext uri="{FF2B5EF4-FFF2-40B4-BE49-F238E27FC236}">
                  <a16:creationId xmlns:a16="http://schemas.microsoft.com/office/drawing/2014/main" id="{8F313261-5AE7-614A-FFD5-7EC9760CD9F1}"/>
                </a:ext>
              </a:extLst>
            </p:cNvPr>
            <p:cNvSpPr txBox="1"/>
            <p:nvPr/>
          </p:nvSpPr>
          <p:spPr>
            <a:xfrm>
              <a:off x="10518089" y="2914864"/>
              <a:ext cx="1542553" cy="307777"/>
            </a:xfrm>
            <a:prstGeom prst="rect">
              <a:avLst/>
            </a:prstGeom>
            <a:noFill/>
          </p:spPr>
          <p:txBody>
            <a:bodyPr wrap="square" rtlCol="0">
              <a:spAutoFit/>
            </a:bodyPr>
            <a:lstStyle/>
            <a:p>
              <a:pPr marL="285750" indent="-285750">
                <a:buClr>
                  <a:srgbClr val="92D050"/>
                </a:buClr>
                <a:buFont typeface="Wingdings" panose="05000000000000000000" pitchFamily="2" charset="2"/>
                <a:buChar char="§"/>
              </a:pPr>
              <a:r>
                <a:rPr lang="nl-NL" sz="1400" dirty="0">
                  <a:solidFill>
                    <a:srgbClr val="92D050"/>
                  </a:solidFill>
                </a:rPr>
                <a:t>5</a:t>
              </a:r>
              <a:endParaRPr lang="nl-NL" dirty="0">
                <a:solidFill>
                  <a:srgbClr val="92D050"/>
                </a:solidFill>
              </a:endParaRPr>
            </a:p>
          </p:txBody>
        </p:sp>
        <p:sp>
          <p:nvSpPr>
            <p:cNvPr id="21" name="Tekstvak 20">
              <a:extLst>
                <a:ext uri="{FF2B5EF4-FFF2-40B4-BE49-F238E27FC236}">
                  <a16:creationId xmlns:a16="http://schemas.microsoft.com/office/drawing/2014/main" id="{0F88D993-4497-CEEC-50B9-8791D9AB157C}"/>
                </a:ext>
              </a:extLst>
            </p:cNvPr>
            <p:cNvSpPr txBox="1"/>
            <p:nvPr/>
          </p:nvSpPr>
          <p:spPr>
            <a:xfrm>
              <a:off x="10518084" y="3226283"/>
              <a:ext cx="1542553" cy="307777"/>
            </a:xfrm>
            <a:prstGeom prst="rect">
              <a:avLst/>
            </a:prstGeom>
            <a:noFill/>
          </p:spPr>
          <p:txBody>
            <a:bodyPr wrap="square" rtlCol="0">
              <a:spAutoFit/>
            </a:bodyPr>
            <a:lstStyle/>
            <a:p>
              <a:pPr marL="285750" indent="-285750">
                <a:buClr>
                  <a:srgbClr val="FFFF00"/>
                </a:buClr>
                <a:buFont typeface="Wingdings" panose="05000000000000000000" pitchFamily="2" charset="2"/>
                <a:buChar char="§"/>
              </a:pPr>
              <a:r>
                <a:rPr lang="nl-NL" sz="1400" dirty="0">
                  <a:solidFill>
                    <a:srgbClr val="FFFF00"/>
                  </a:solidFill>
                </a:rPr>
                <a:t>4</a:t>
              </a:r>
              <a:endParaRPr lang="nl-NL" dirty="0">
                <a:solidFill>
                  <a:srgbClr val="FFFF00"/>
                </a:solidFill>
              </a:endParaRPr>
            </a:p>
          </p:txBody>
        </p:sp>
        <p:sp>
          <p:nvSpPr>
            <p:cNvPr id="22" name="Tekstvak 21">
              <a:extLst>
                <a:ext uri="{FF2B5EF4-FFF2-40B4-BE49-F238E27FC236}">
                  <a16:creationId xmlns:a16="http://schemas.microsoft.com/office/drawing/2014/main" id="{87FD9DA3-21E6-5665-6E1A-E5A521CD8853}"/>
                </a:ext>
              </a:extLst>
            </p:cNvPr>
            <p:cNvSpPr txBox="1"/>
            <p:nvPr/>
          </p:nvSpPr>
          <p:spPr>
            <a:xfrm>
              <a:off x="10518082" y="4158820"/>
              <a:ext cx="1938614" cy="307777"/>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sz="1400">
                  <a:solidFill>
                    <a:srgbClr val="FF0000"/>
                  </a:solidFill>
                </a:rPr>
                <a:t>1: Strongly disagree</a:t>
              </a:r>
              <a:endParaRPr lang="en-US">
                <a:solidFill>
                  <a:srgbClr val="FF0000"/>
                </a:solidFill>
              </a:endParaRPr>
            </a:p>
          </p:txBody>
        </p:sp>
        <p:sp>
          <p:nvSpPr>
            <p:cNvPr id="23" name="Tekstvak 22">
              <a:extLst>
                <a:ext uri="{FF2B5EF4-FFF2-40B4-BE49-F238E27FC236}">
                  <a16:creationId xmlns:a16="http://schemas.microsoft.com/office/drawing/2014/main" id="{D6D06939-C5BE-95FB-3517-FE40BE37D0E5}"/>
                </a:ext>
              </a:extLst>
            </p:cNvPr>
            <p:cNvSpPr txBox="1"/>
            <p:nvPr/>
          </p:nvSpPr>
          <p:spPr>
            <a:xfrm>
              <a:off x="10518082" y="3851293"/>
              <a:ext cx="1542553" cy="307777"/>
            </a:xfrm>
            <a:prstGeom prst="rect">
              <a:avLst/>
            </a:prstGeom>
            <a:noFill/>
          </p:spPr>
          <p:txBody>
            <a:bodyPr wrap="square" rtlCol="0">
              <a:spAutoFit/>
            </a:bodyPr>
            <a:lstStyle/>
            <a:p>
              <a:pPr marL="285750" indent="-285750">
                <a:buClr>
                  <a:srgbClr val="CC6600"/>
                </a:buClr>
                <a:buFont typeface="Wingdings" panose="05000000000000000000" pitchFamily="2" charset="2"/>
                <a:buChar char="§"/>
              </a:pPr>
              <a:r>
                <a:rPr lang="nl-NL" sz="1400" dirty="0">
                  <a:solidFill>
                    <a:srgbClr val="CC6600"/>
                  </a:solidFill>
                </a:rPr>
                <a:t>2</a:t>
              </a:r>
              <a:endParaRPr lang="nl-NL" dirty="0">
                <a:solidFill>
                  <a:srgbClr val="CC6600"/>
                </a:solidFill>
              </a:endParaRPr>
            </a:p>
          </p:txBody>
        </p:sp>
        <p:sp>
          <p:nvSpPr>
            <p:cNvPr id="24" name="Tekstvak 23">
              <a:extLst>
                <a:ext uri="{FF2B5EF4-FFF2-40B4-BE49-F238E27FC236}">
                  <a16:creationId xmlns:a16="http://schemas.microsoft.com/office/drawing/2014/main" id="{AE2BA806-388D-7FDC-A955-5E5A112AB985}"/>
                </a:ext>
              </a:extLst>
            </p:cNvPr>
            <p:cNvSpPr txBox="1"/>
            <p:nvPr/>
          </p:nvSpPr>
          <p:spPr>
            <a:xfrm>
              <a:off x="10518083" y="3530322"/>
              <a:ext cx="1542553" cy="307777"/>
            </a:xfrm>
            <a:prstGeom prst="rect">
              <a:avLst/>
            </a:prstGeom>
            <a:noFill/>
          </p:spPr>
          <p:txBody>
            <a:bodyPr wrap="square" rtlCol="0">
              <a:spAutoFit/>
            </a:bodyPr>
            <a:lstStyle/>
            <a:p>
              <a:pPr marL="285750" indent="-285750">
                <a:buClr>
                  <a:srgbClr val="FFC000"/>
                </a:buClr>
                <a:buFont typeface="Wingdings" panose="05000000000000000000" pitchFamily="2" charset="2"/>
                <a:buChar char="§"/>
              </a:pPr>
              <a:r>
                <a:rPr lang="nl-NL" sz="1400" dirty="0">
                  <a:solidFill>
                    <a:srgbClr val="FFC000"/>
                  </a:solidFill>
                </a:rPr>
                <a:t>3</a:t>
              </a:r>
              <a:endParaRPr lang="nl-NL" dirty="0">
                <a:solidFill>
                  <a:srgbClr val="FFC000"/>
                </a:solidFill>
              </a:endParaRPr>
            </a:p>
          </p:txBody>
        </p:sp>
      </p:grpSp>
      <p:grpSp>
        <p:nvGrpSpPr>
          <p:cNvPr id="3" name="Groep 2">
            <a:extLst>
              <a:ext uri="{FF2B5EF4-FFF2-40B4-BE49-F238E27FC236}">
                <a16:creationId xmlns:a16="http://schemas.microsoft.com/office/drawing/2014/main" id="{9BDAAA72-BF22-667A-42F1-5EDEBB7DC848}"/>
              </a:ext>
            </a:extLst>
          </p:cNvPr>
          <p:cNvGrpSpPr/>
          <p:nvPr/>
        </p:nvGrpSpPr>
        <p:grpSpPr>
          <a:xfrm>
            <a:off x="9307383" y="143217"/>
            <a:ext cx="2620107" cy="655200"/>
            <a:chOff x="9125248" y="229997"/>
            <a:chExt cx="2620107" cy="655200"/>
          </a:xfrm>
        </p:grpSpPr>
        <p:pic>
          <p:nvPicPr>
            <p:cNvPr id="26" name="Afbeelding 25">
              <a:extLst>
                <a:ext uri="{FF2B5EF4-FFF2-40B4-BE49-F238E27FC236}">
                  <a16:creationId xmlns:a16="http://schemas.microsoft.com/office/drawing/2014/main" id="{26D0D839-CF37-0399-1E66-98A34FD0E9B7}"/>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27" name="Afbeelding 26">
              <a:extLst>
                <a:ext uri="{FF2B5EF4-FFF2-40B4-BE49-F238E27FC236}">
                  <a16:creationId xmlns:a16="http://schemas.microsoft.com/office/drawing/2014/main" id="{D5D6AFD5-4169-4671-7BCD-53B3DF447959}"/>
                </a:ext>
              </a:extLst>
            </p:cNvPr>
            <p:cNvPicPr>
              <a:picLocks noChangeAspect="1"/>
            </p:cNvPicPr>
            <p:nvPr/>
          </p:nvPicPr>
          <p:blipFill>
            <a:blip r:embed="rId4"/>
            <a:stretch>
              <a:fillRect/>
            </a:stretch>
          </p:blipFill>
          <p:spPr>
            <a:xfrm>
              <a:off x="11090155" y="229997"/>
              <a:ext cx="655200" cy="655200"/>
            </a:xfrm>
            <a:prstGeom prst="rect">
              <a:avLst/>
            </a:prstGeom>
          </p:spPr>
        </p:pic>
      </p:grpSp>
      <p:sp>
        <p:nvSpPr>
          <p:cNvPr id="14" name="Tijdelijke aanduiding voor dianummer 13">
            <a:extLst>
              <a:ext uri="{FF2B5EF4-FFF2-40B4-BE49-F238E27FC236}">
                <a16:creationId xmlns:a16="http://schemas.microsoft.com/office/drawing/2014/main" id="{3609DFFC-395B-F6E4-F931-1A806C28EF13}"/>
              </a:ext>
            </a:extLst>
          </p:cNvPr>
          <p:cNvSpPr>
            <a:spLocks noGrp="1"/>
          </p:cNvSpPr>
          <p:nvPr>
            <p:ph type="sldNum" sz="quarter" idx="12"/>
          </p:nvPr>
        </p:nvSpPr>
        <p:spPr/>
        <p:txBody>
          <a:bodyPr/>
          <a:lstStyle/>
          <a:p>
            <a:fld id="{EFA0B060-D5FC-49BB-9BF1-F50F7F2AB451}" type="slidenum">
              <a:rPr lang="nl-NL" smtClean="0"/>
              <a:t>15</a:t>
            </a:fld>
            <a:endParaRPr lang="nl-NL"/>
          </a:p>
        </p:txBody>
      </p:sp>
      <p:pic>
        <p:nvPicPr>
          <p:cNvPr id="15" name="Afbeelding 14" descr="Afbeelding met tekst&#10;&#10;Automatisch gegenereerde beschrijving">
            <a:extLst>
              <a:ext uri="{FF2B5EF4-FFF2-40B4-BE49-F238E27FC236}">
                <a16:creationId xmlns:a16="http://schemas.microsoft.com/office/drawing/2014/main" id="{680412F7-4B9C-8753-1E1E-D55B5CFD7FAB}"/>
              </a:ext>
            </a:extLst>
          </p:cNvPr>
          <p:cNvPicPr>
            <a:picLocks noChangeAspect="1"/>
          </p:cNvPicPr>
          <p:nvPr/>
        </p:nvPicPr>
        <p:blipFill rotWithShape="1">
          <a:blip r:embed="rId5"/>
          <a:srcRect t="16987" b="8378"/>
          <a:stretch/>
        </p:blipFill>
        <p:spPr>
          <a:xfrm>
            <a:off x="2264493" y="5950146"/>
            <a:ext cx="7663013" cy="812407"/>
          </a:xfrm>
          <a:prstGeom prst="rect">
            <a:avLst/>
          </a:prstGeom>
        </p:spPr>
      </p:pic>
      <p:graphicFrame>
        <p:nvGraphicFramePr>
          <p:cNvPr id="4" name="Grafiek 3">
            <a:extLst>
              <a:ext uri="{FF2B5EF4-FFF2-40B4-BE49-F238E27FC236}">
                <a16:creationId xmlns:a16="http://schemas.microsoft.com/office/drawing/2014/main" id="{7C1F52AA-27D0-4900-78EC-9CE07A3C18E5}"/>
              </a:ext>
            </a:extLst>
          </p:cNvPr>
          <p:cNvGraphicFramePr>
            <a:graphicFrameLocks/>
          </p:cNvGraphicFramePr>
          <p:nvPr>
            <p:extLst>
              <p:ext uri="{D42A27DB-BD31-4B8C-83A1-F6EECF244321}">
                <p14:modId xmlns:p14="http://schemas.microsoft.com/office/powerpoint/2010/main" val="2116061680"/>
              </p:ext>
            </p:extLst>
          </p:nvPr>
        </p:nvGraphicFramePr>
        <p:xfrm>
          <a:off x="3819525" y="143216"/>
          <a:ext cx="5360673" cy="58765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0376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a:xfrm>
            <a:off x="778354" y="365125"/>
            <a:ext cx="4533900" cy="1140897"/>
          </a:xfrm>
        </p:spPr>
        <p:txBody>
          <a:bodyPr>
            <a:normAutofit/>
          </a:bodyPr>
          <a:lstStyle/>
          <a:p>
            <a:r>
              <a:rPr lang="en-US" sz="2800" dirty="0">
                <a:latin typeface="+mn-lt"/>
              </a:rPr>
              <a:t>Preliminary results</a:t>
            </a:r>
            <a:br>
              <a:rPr lang="en-US" sz="2800" dirty="0">
                <a:latin typeface="+mn-lt"/>
              </a:rPr>
            </a:br>
            <a:r>
              <a:rPr lang="en-US" sz="2400" dirty="0">
                <a:latin typeface="+mn-lt"/>
              </a:rPr>
              <a:t>User experience</a:t>
            </a:r>
            <a:endParaRPr lang="en-US" sz="2800" dirty="0">
              <a:latin typeface="+mn-lt"/>
            </a:endParaRPr>
          </a:p>
        </p:txBody>
      </p:sp>
      <p:sp>
        <p:nvSpPr>
          <p:cNvPr id="16" name="Tekstvak 15">
            <a:extLst>
              <a:ext uri="{FF2B5EF4-FFF2-40B4-BE49-F238E27FC236}">
                <a16:creationId xmlns:a16="http://schemas.microsoft.com/office/drawing/2014/main" id="{60ECD176-FCD0-1ECC-9C4B-C7D08FE6B9D3}"/>
              </a:ext>
            </a:extLst>
          </p:cNvPr>
          <p:cNvSpPr txBox="1"/>
          <p:nvPr/>
        </p:nvSpPr>
        <p:spPr>
          <a:xfrm>
            <a:off x="778353" y="1365993"/>
            <a:ext cx="2748876" cy="1477328"/>
          </a:xfrm>
          <a:prstGeom prst="rect">
            <a:avLst/>
          </a:prstGeom>
          <a:noFill/>
        </p:spPr>
        <p:txBody>
          <a:bodyPr wrap="square" rtlCol="0">
            <a:spAutoFit/>
          </a:bodyPr>
          <a:lstStyle/>
          <a:p>
            <a:r>
              <a:rPr lang="en-US" dirty="0"/>
              <a:t>Rating of different subcategories, indicating the number of subjects agreeing or disagreeing with the statements</a:t>
            </a:r>
          </a:p>
        </p:txBody>
      </p:sp>
      <p:grpSp>
        <p:nvGrpSpPr>
          <p:cNvPr id="25" name="Groep 24">
            <a:extLst>
              <a:ext uri="{FF2B5EF4-FFF2-40B4-BE49-F238E27FC236}">
                <a16:creationId xmlns:a16="http://schemas.microsoft.com/office/drawing/2014/main" id="{C3634C34-BA32-61CE-C526-5739D6BDB9A3}"/>
              </a:ext>
            </a:extLst>
          </p:cNvPr>
          <p:cNvGrpSpPr/>
          <p:nvPr/>
        </p:nvGrpSpPr>
        <p:grpSpPr>
          <a:xfrm>
            <a:off x="9661276" y="1906382"/>
            <a:ext cx="1938614" cy="2167287"/>
            <a:chOff x="10518082" y="2299310"/>
            <a:chExt cx="1938614" cy="2167287"/>
          </a:xfrm>
        </p:grpSpPr>
        <p:sp>
          <p:nvSpPr>
            <p:cNvPr id="18" name="Tekstvak 17">
              <a:extLst>
                <a:ext uri="{FF2B5EF4-FFF2-40B4-BE49-F238E27FC236}">
                  <a16:creationId xmlns:a16="http://schemas.microsoft.com/office/drawing/2014/main" id="{46B46E5F-6895-5A5B-FF03-5CE25B3BB47A}"/>
                </a:ext>
              </a:extLst>
            </p:cNvPr>
            <p:cNvSpPr txBox="1"/>
            <p:nvPr/>
          </p:nvSpPr>
          <p:spPr>
            <a:xfrm>
              <a:off x="10518091" y="2299310"/>
              <a:ext cx="1835275" cy="307777"/>
            </a:xfrm>
            <a:prstGeom prst="rect">
              <a:avLst/>
            </a:prstGeom>
            <a:noFill/>
          </p:spPr>
          <p:txBody>
            <a:bodyPr wrap="square" rtlCol="0">
              <a:spAutoFit/>
            </a:bodyPr>
            <a:lstStyle/>
            <a:p>
              <a:pPr marL="285750" indent="-285750">
                <a:buClr>
                  <a:srgbClr val="008000"/>
                </a:buClr>
                <a:buFont typeface="Wingdings" panose="05000000000000000000" pitchFamily="2" charset="2"/>
                <a:buChar char="§"/>
              </a:pPr>
              <a:r>
                <a:rPr lang="en-US" sz="1400" dirty="0">
                  <a:solidFill>
                    <a:srgbClr val="008000"/>
                  </a:solidFill>
                </a:rPr>
                <a:t>7: Strongly agree</a:t>
              </a:r>
              <a:endParaRPr lang="en-US" dirty="0">
                <a:solidFill>
                  <a:srgbClr val="008000"/>
                </a:solidFill>
              </a:endParaRPr>
            </a:p>
          </p:txBody>
        </p:sp>
        <p:sp>
          <p:nvSpPr>
            <p:cNvPr id="19" name="Tekstvak 18">
              <a:extLst>
                <a:ext uri="{FF2B5EF4-FFF2-40B4-BE49-F238E27FC236}">
                  <a16:creationId xmlns:a16="http://schemas.microsoft.com/office/drawing/2014/main" id="{48190626-2A80-CC79-5EF4-1A3D6C5AC577}"/>
                </a:ext>
              </a:extLst>
            </p:cNvPr>
            <p:cNvSpPr txBox="1"/>
            <p:nvPr/>
          </p:nvSpPr>
          <p:spPr>
            <a:xfrm>
              <a:off x="10518090" y="2607087"/>
              <a:ext cx="1542553" cy="307777"/>
            </a:xfrm>
            <a:prstGeom prst="rect">
              <a:avLst/>
            </a:prstGeom>
            <a:noFill/>
          </p:spPr>
          <p:txBody>
            <a:bodyPr wrap="square" rtlCol="0">
              <a:spAutoFit/>
            </a:bodyPr>
            <a:lstStyle/>
            <a:p>
              <a:pPr marL="285750" indent="-285750">
                <a:buClr>
                  <a:srgbClr val="00B050"/>
                </a:buClr>
                <a:buFont typeface="Wingdings" panose="05000000000000000000" pitchFamily="2" charset="2"/>
                <a:buChar char="§"/>
              </a:pPr>
              <a:r>
                <a:rPr lang="nl-NL" sz="1400" dirty="0">
                  <a:solidFill>
                    <a:srgbClr val="00B050"/>
                  </a:solidFill>
                </a:rPr>
                <a:t>6</a:t>
              </a:r>
              <a:endParaRPr lang="nl-NL" dirty="0">
                <a:solidFill>
                  <a:srgbClr val="00B050"/>
                </a:solidFill>
              </a:endParaRPr>
            </a:p>
          </p:txBody>
        </p:sp>
        <p:sp>
          <p:nvSpPr>
            <p:cNvPr id="20" name="Tekstvak 19">
              <a:extLst>
                <a:ext uri="{FF2B5EF4-FFF2-40B4-BE49-F238E27FC236}">
                  <a16:creationId xmlns:a16="http://schemas.microsoft.com/office/drawing/2014/main" id="{8F313261-5AE7-614A-FFD5-7EC9760CD9F1}"/>
                </a:ext>
              </a:extLst>
            </p:cNvPr>
            <p:cNvSpPr txBox="1"/>
            <p:nvPr/>
          </p:nvSpPr>
          <p:spPr>
            <a:xfrm>
              <a:off x="10518089" y="2914864"/>
              <a:ext cx="1542553" cy="307777"/>
            </a:xfrm>
            <a:prstGeom prst="rect">
              <a:avLst/>
            </a:prstGeom>
            <a:noFill/>
          </p:spPr>
          <p:txBody>
            <a:bodyPr wrap="square" rtlCol="0">
              <a:spAutoFit/>
            </a:bodyPr>
            <a:lstStyle/>
            <a:p>
              <a:pPr marL="285750" indent="-285750">
                <a:buClr>
                  <a:srgbClr val="92D050"/>
                </a:buClr>
                <a:buFont typeface="Wingdings" panose="05000000000000000000" pitchFamily="2" charset="2"/>
                <a:buChar char="§"/>
              </a:pPr>
              <a:r>
                <a:rPr lang="nl-NL" sz="1400" dirty="0">
                  <a:solidFill>
                    <a:srgbClr val="92D050"/>
                  </a:solidFill>
                </a:rPr>
                <a:t>5</a:t>
              </a:r>
              <a:endParaRPr lang="nl-NL" dirty="0">
                <a:solidFill>
                  <a:srgbClr val="92D050"/>
                </a:solidFill>
              </a:endParaRPr>
            </a:p>
          </p:txBody>
        </p:sp>
        <p:sp>
          <p:nvSpPr>
            <p:cNvPr id="21" name="Tekstvak 20">
              <a:extLst>
                <a:ext uri="{FF2B5EF4-FFF2-40B4-BE49-F238E27FC236}">
                  <a16:creationId xmlns:a16="http://schemas.microsoft.com/office/drawing/2014/main" id="{0F88D993-4497-CEEC-50B9-8791D9AB157C}"/>
                </a:ext>
              </a:extLst>
            </p:cNvPr>
            <p:cNvSpPr txBox="1"/>
            <p:nvPr/>
          </p:nvSpPr>
          <p:spPr>
            <a:xfrm>
              <a:off x="10518084" y="3226283"/>
              <a:ext cx="1542553" cy="307777"/>
            </a:xfrm>
            <a:prstGeom prst="rect">
              <a:avLst/>
            </a:prstGeom>
            <a:noFill/>
          </p:spPr>
          <p:txBody>
            <a:bodyPr wrap="square" rtlCol="0">
              <a:spAutoFit/>
            </a:bodyPr>
            <a:lstStyle/>
            <a:p>
              <a:pPr marL="285750" indent="-285750">
                <a:buClr>
                  <a:srgbClr val="FFFF00"/>
                </a:buClr>
                <a:buFont typeface="Wingdings" panose="05000000000000000000" pitchFamily="2" charset="2"/>
                <a:buChar char="§"/>
              </a:pPr>
              <a:r>
                <a:rPr lang="nl-NL" sz="1400" dirty="0">
                  <a:solidFill>
                    <a:srgbClr val="FFFF00"/>
                  </a:solidFill>
                </a:rPr>
                <a:t>4</a:t>
              </a:r>
              <a:endParaRPr lang="nl-NL" dirty="0">
                <a:solidFill>
                  <a:srgbClr val="FFFF00"/>
                </a:solidFill>
              </a:endParaRPr>
            </a:p>
          </p:txBody>
        </p:sp>
        <p:sp>
          <p:nvSpPr>
            <p:cNvPr id="22" name="Tekstvak 21">
              <a:extLst>
                <a:ext uri="{FF2B5EF4-FFF2-40B4-BE49-F238E27FC236}">
                  <a16:creationId xmlns:a16="http://schemas.microsoft.com/office/drawing/2014/main" id="{87FD9DA3-21E6-5665-6E1A-E5A521CD8853}"/>
                </a:ext>
              </a:extLst>
            </p:cNvPr>
            <p:cNvSpPr txBox="1"/>
            <p:nvPr/>
          </p:nvSpPr>
          <p:spPr>
            <a:xfrm>
              <a:off x="10518082" y="4158820"/>
              <a:ext cx="1938614" cy="307777"/>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sz="1400">
                  <a:solidFill>
                    <a:srgbClr val="FF0000"/>
                  </a:solidFill>
                </a:rPr>
                <a:t>1: Strongly disagree</a:t>
              </a:r>
              <a:endParaRPr lang="en-US">
                <a:solidFill>
                  <a:srgbClr val="FF0000"/>
                </a:solidFill>
              </a:endParaRPr>
            </a:p>
          </p:txBody>
        </p:sp>
        <p:sp>
          <p:nvSpPr>
            <p:cNvPr id="23" name="Tekstvak 22">
              <a:extLst>
                <a:ext uri="{FF2B5EF4-FFF2-40B4-BE49-F238E27FC236}">
                  <a16:creationId xmlns:a16="http://schemas.microsoft.com/office/drawing/2014/main" id="{D6D06939-C5BE-95FB-3517-FE40BE37D0E5}"/>
                </a:ext>
              </a:extLst>
            </p:cNvPr>
            <p:cNvSpPr txBox="1"/>
            <p:nvPr/>
          </p:nvSpPr>
          <p:spPr>
            <a:xfrm>
              <a:off x="10518082" y="3851293"/>
              <a:ext cx="1542553" cy="307777"/>
            </a:xfrm>
            <a:prstGeom prst="rect">
              <a:avLst/>
            </a:prstGeom>
            <a:noFill/>
          </p:spPr>
          <p:txBody>
            <a:bodyPr wrap="square" rtlCol="0">
              <a:spAutoFit/>
            </a:bodyPr>
            <a:lstStyle/>
            <a:p>
              <a:pPr marL="285750" indent="-285750">
                <a:buClr>
                  <a:srgbClr val="CC6600"/>
                </a:buClr>
                <a:buFont typeface="Wingdings" panose="05000000000000000000" pitchFamily="2" charset="2"/>
                <a:buChar char="§"/>
              </a:pPr>
              <a:r>
                <a:rPr lang="nl-NL" sz="1400" dirty="0">
                  <a:solidFill>
                    <a:srgbClr val="CC6600"/>
                  </a:solidFill>
                </a:rPr>
                <a:t>2</a:t>
              </a:r>
              <a:endParaRPr lang="nl-NL" dirty="0">
                <a:solidFill>
                  <a:srgbClr val="CC6600"/>
                </a:solidFill>
              </a:endParaRPr>
            </a:p>
          </p:txBody>
        </p:sp>
        <p:sp>
          <p:nvSpPr>
            <p:cNvPr id="24" name="Tekstvak 23">
              <a:extLst>
                <a:ext uri="{FF2B5EF4-FFF2-40B4-BE49-F238E27FC236}">
                  <a16:creationId xmlns:a16="http://schemas.microsoft.com/office/drawing/2014/main" id="{AE2BA806-388D-7FDC-A955-5E5A112AB985}"/>
                </a:ext>
              </a:extLst>
            </p:cNvPr>
            <p:cNvSpPr txBox="1"/>
            <p:nvPr/>
          </p:nvSpPr>
          <p:spPr>
            <a:xfrm>
              <a:off x="10518083" y="3530322"/>
              <a:ext cx="1542553" cy="307777"/>
            </a:xfrm>
            <a:prstGeom prst="rect">
              <a:avLst/>
            </a:prstGeom>
            <a:noFill/>
          </p:spPr>
          <p:txBody>
            <a:bodyPr wrap="square" rtlCol="0">
              <a:spAutoFit/>
            </a:bodyPr>
            <a:lstStyle/>
            <a:p>
              <a:pPr marL="285750" indent="-285750">
                <a:buClr>
                  <a:srgbClr val="FFC000"/>
                </a:buClr>
                <a:buFont typeface="Wingdings" panose="05000000000000000000" pitchFamily="2" charset="2"/>
                <a:buChar char="§"/>
              </a:pPr>
              <a:r>
                <a:rPr lang="nl-NL" sz="1400" dirty="0">
                  <a:solidFill>
                    <a:srgbClr val="FFC000"/>
                  </a:solidFill>
                </a:rPr>
                <a:t>3</a:t>
              </a:r>
              <a:endParaRPr lang="nl-NL" dirty="0">
                <a:solidFill>
                  <a:srgbClr val="FFC000"/>
                </a:solidFill>
              </a:endParaRPr>
            </a:p>
          </p:txBody>
        </p:sp>
      </p:grpSp>
      <p:grpSp>
        <p:nvGrpSpPr>
          <p:cNvPr id="3" name="Groep 2">
            <a:extLst>
              <a:ext uri="{FF2B5EF4-FFF2-40B4-BE49-F238E27FC236}">
                <a16:creationId xmlns:a16="http://schemas.microsoft.com/office/drawing/2014/main" id="{9BDAAA72-BF22-667A-42F1-5EDEBB7DC848}"/>
              </a:ext>
            </a:extLst>
          </p:cNvPr>
          <p:cNvGrpSpPr/>
          <p:nvPr/>
        </p:nvGrpSpPr>
        <p:grpSpPr>
          <a:xfrm>
            <a:off x="9307383" y="143217"/>
            <a:ext cx="2620107" cy="655200"/>
            <a:chOff x="9125248" y="229997"/>
            <a:chExt cx="2620107" cy="655200"/>
          </a:xfrm>
        </p:grpSpPr>
        <p:pic>
          <p:nvPicPr>
            <p:cNvPr id="26" name="Afbeelding 25">
              <a:extLst>
                <a:ext uri="{FF2B5EF4-FFF2-40B4-BE49-F238E27FC236}">
                  <a16:creationId xmlns:a16="http://schemas.microsoft.com/office/drawing/2014/main" id="{26D0D839-CF37-0399-1E66-98A34FD0E9B7}"/>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27" name="Afbeelding 26">
              <a:extLst>
                <a:ext uri="{FF2B5EF4-FFF2-40B4-BE49-F238E27FC236}">
                  <a16:creationId xmlns:a16="http://schemas.microsoft.com/office/drawing/2014/main" id="{D5D6AFD5-4169-4671-7BCD-53B3DF447959}"/>
                </a:ext>
              </a:extLst>
            </p:cNvPr>
            <p:cNvPicPr>
              <a:picLocks noChangeAspect="1"/>
            </p:cNvPicPr>
            <p:nvPr/>
          </p:nvPicPr>
          <p:blipFill>
            <a:blip r:embed="rId4"/>
            <a:stretch>
              <a:fillRect/>
            </a:stretch>
          </p:blipFill>
          <p:spPr>
            <a:xfrm>
              <a:off x="11090155" y="229997"/>
              <a:ext cx="655200" cy="655200"/>
            </a:xfrm>
            <a:prstGeom prst="rect">
              <a:avLst/>
            </a:prstGeom>
          </p:spPr>
        </p:pic>
      </p:grpSp>
      <p:sp>
        <p:nvSpPr>
          <p:cNvPr id="14" name="Tijdelijke aanduiding voor dianummer 13">
            <a:extLst>
              <a:ext uri="{FF2B5EF4-FFF2-40B4-BE49-F238E27FC236}">
                <a16:creationId xmlns:a16="http://schemas.microsoft.com/office/drawing/2014/main" id="{3609DFFC-395B-F6E4-F931-1A806C28EF13}"/>
              </a:ext>
            </a:extLst>
          </p:cNvPr>
          <p:cNvSpPr>
            <a:spLocks noGrp="1"/>
          </p:cNvSpPr>
          <p:nvPr>
            <p:ph type="sldNum" sz="quarter" idx="12"/>
          </p:nvPr>
        </p:nvSpPr>
        <p:spPr/>
        <p:txBody>
          <a:bodyPr/>
          <a:lstStyle/>
          <a:p>
            <a:fld id="{EFA0B060-D5FC-49BB-9BF1-F50F7F2AB451}" type="slidenum">
              <a:rPr lang="nl-NL" smtClean="0"/>
              <a:t>16</a:t>
            </a:fld>
            <a:endParaRPr lang="nl-NL"/>
          </a:p>
        </p:txBody>
      </p:sp>
      <p:pic>
        <p:nvPicPr>
          <p:cNvPr id="15" name="Afbeelding 14" descr="Afbeelding met tekst&#10;&#10;Automatisch gegenereerde beschrijving">
            <a:extLst>
              <a:ext uri="{FF2B5EF4-FFF2-40B4-BE49-F238E27FC236}">
                <a16:creationId xmlns:a16="http://schemas.microsoft.com/office/drawing/2014/main" id="{680412F7-4B9C-8753-1E1E-D55B5CFD7FAB}"/>
              </a:ext>
            </a:extLst>
          </p:cNvPr>
          <p:cNvPicPr>
            <a:picLocks noChangeAspect="1"/>
          </p:cNvPicPr>
          <p:nvPr/>
        </p:nvPicPr>
        <p:blipFill rotWithShape="1">
          <a:blip r:embed="rId5"/>
          <a:srcRect t="16987" b="8378"/>
          <a:stretch/>
        </p:blipFill>
        <p:spPr>
          <a:xfrm>
            <a:off x="2264493" y="5950146"/>
            <a:ext cx="7663013" cy="812407"/>
          </a:xfrm>
          <a:prstGeom prst="rect">
            <a:avLst/>
          </a:prstGeom>
        </p:spPr>
      </p:pic>
      <p:graphicFrame>
        <p:nvGraphicFramePr>
          <p:cNvPr id="4" name="Grafiek 3">
            <a:extLst>
              <a:ext uri="{FF2B5EF4-FFF2-40B4-BE49-F238E27FC236}">
                <a16:creationId xmlns:a16="http://schemas.microsoft.com/office/drawing/2014/main" id="{0F470DEA-1EC7-F207-66B9-472A50AAB5FB}"/>
              </a:ext>
            </a:extLst>
          </p:cNvPr>
          <p:cNvGraphicFramePr>
            <a:graphicFrameLocks/>
          </p:cNvGraphicFramePr>
          <p:nvPr>
            <p:extLst>
              <p:ext uri="{D42A27DB-BD31-4B8C-83A1-F6EECF244321}">
                <p14:modId xmlns:p14="http://schemas.microsoft.com/office/powerpoint/2010/main" val="2384023162"/>
              </p:ext>
            </p:extLst>
          </p:nvPr>
        </p:nvGraphicFramePr>
        <p:xfrm>
          <a:off x="3924300" y="143217"/>
          <a:ext cx="5090360" cy="563845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8728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a:xfrm>
            <a:off x="778354" y="365125"/>
            <a:ext cx="4533900" cy="1140897"/>
          </a:xfrm>
        </p:spPr>
        <p:txBody>
          <a:bodyPr>
            <a:normAutofit/>
          </a:bodyPr>
          <a:lstStyle/>
          <a:p>
            <a:r>
              <a:rPr lang="en-US" sz="2800" dirty="0">
                <a:latin typeface="+mn-lt"/>
              </a:rPr>
              <a:t>Preliminary results</a:t>
            </a:r>
            <a:br>
              <a:rPr lang="en-US" sz="2800" dirty="0">
                <a:latin typeface="+mn-lt"/>
              </a:rPr>
            </a:br>
            <a:r>
              <a:rPr lang="en-US" sz="2400" dirty="0">
                <a:latin typeface="+mn-lt"/>
              </a:rPr>
              <a:t>User experience</a:t>
            </a:r>
            <a:endParaRPr lang="en-US" sz="2800" dirty="0">
              <a:latin typeface="+mn-lt"/>
            </a:endParaRPr>
          </a:p>
        </p:txBody>
      </p:sp>
      <p:sp>
        <p:nvSpPr>
          <p:cNvPr id="16" name="Tekstvak 15">
            <a:extLst>
              <a:ext uri="{FF2B5EF4-FFF2-40B4-BE49-F238E27FC236}">
                <a16:creationId xmlns:a16="http://schemas.microsoft.com/office/drawing/2014/main" id="{60ECD176-FCD0-1ECC-9C4B-C7D08FE6B9D3}"/>
              </a:ext>
            </a:extLst>
          </p:cNvPr>
          <p:cNvSpPr txBox="1"/>
          <p:nvPr/>
        </p:nvSpPr>
        <p:spPr>
          <a:xfrm>
            <a:off x="778353" y="1365993"/>
            <a:ext cx="2748876" cy="1477328"/>
          </a:xfrm>
          <a:prstGeom prst="rect">
            <a:avLst/>
          </a:prstGeom>
          <a:noFill/>
        </p:spPr>
        <p:txBody>
          <a:bodyPr wrap="square" rtlCol="0">
            <a:spAutoFit/>
          </a:bodyPr>
          <a:lstStyle/>
          <a:p>
            <a:r>
              <a:rPr lang="en-US" dirty="0"/>
              <a:t>Rating of different subcategories, indicating the number of subjects agreeing or disagreeing with the statements</a:t>
            </a:r>
          </a:p>
        </p:txBody>
      </p:sp>
      <p:grpSp>
        <p:nvGrpSpPr>
          <p:cNvPr id="25" name="Groep 24">
            <a:extLst>
              <a:ext uri="{FF2B5EF4-FFF2-40B4-BE49-F238E27FC236}">
                <a16:creationId xmlns:a16="http://schemas.microsoft.com/office/drawing/2014/main" id="{C3634C34-BA32-61CE-C526-5739D6BDB9A3}"/>
              </a:ext>
            </a:extLst>
          </p:cNvPr>
          <p:cNvGrpSpPr/>
          <p:nvPr/>
        </p:nvGrpSpPr>
        <p:grpSpPr>
          <a:xfrm>
            <a:off x="9661276" y="1906382"/>
            <a:ext cx="1938614" cy="2167287"/>
            <a:chOff x="10518082" y="2299310"/>
            <a:chExt cx="1938614" cy="2167287"/>
          </a:xfrm>
        </p:grpSpPr>
        <p:sp>
          <p:nvSpPr>
            <p:cNvPr id="18" name="Tekstvak 17">
              <a:extLst>
                <a:ext uri="{FF2B5EF4-FFF2-40B4-BE49-F238E27FC236}">
                  <a16:creationId xmlns:a16="http://schemas.microsoft.com/office/drawing/2014/main" id="{46B46E5F-6895-5A5B-FF03-5CE25B3BB47A}"/>
                </a:ext>
              </a:extLst>
            </p:cNvPr>
            <p:cNvSpPr txBox="1"/>
            <p:nvPr/>
          </p:nvSpPr>
          <p:spPr>
            <a:xfrm>
              <a:off x="10518091" y="2299310"/>
              <a:ext cx="1835275" cy="307777"/>
            </a:xfrm>
            <a:prstGeom prst="rect">
              <a:avLst/>
            </a:prstGeom>
            <a:noFill/>
          </p:spPr>
          <p:txBody>
            <a:bodyPr wrap="square" rtlCol="0">
              <a:spAutoFit/>
            </a:bodyPr>
            <a:lstStyle/>
            <a:p>
              <a:pPr marL="285750" indent="-285750">
                <a:buClr>
                  <a:srgbClr val="008000"/>
                </a:buClr>
                <a:buFont typeface="Wingdings" panose="05000000000000000000" pitchFamily="2" charset="2"/>
                <a:buChar char="§"/>
              </a:pPr>
              <a:r>
                <a:rPr lang="en-US" sz="1400" dirty="0">
                  <a:solidFill>
                    <a:srgbClr val="008000"/>
                  </a:solidFill>
                </a:rPr>
                <a:t>7: Strongly agree</a:t>
              </a:r>
              <a:endParaRPr lang="en-US" dirty="0">
                <a:solidFill>
                  <a:srgbClr val="008000"/>
                </a:solidFill>
              </a:endParaRPr>
            </a:p>
          </p:txBody>
        </p:sp>
        <p:sp>
          <p:nvSpPr>
            <p:cNvPr id="19" name="Tekstvak 18">
              <a:extLst>
                <a:ext uri="{FF2B5EF4-FFF2-40B4-BE49-F238E27FC236}">
                  <a16:creationId xmlns:a16="http://schemas.microsoft.com/office/drawing/2014/main" id="{48190626-2A80-CC79-5EF4-1A3D6C5AC577}"/>
                </a:ext>
              </a:extLst>
            </p:cNvPr>
            <p:cNvSpPr txBox="1"/>
            <p:nvPr/>
          </p:nvSpPr>
          <p:spPr>
            <a:xfrm>
              <a:off x="10518090" y="2607087"/>
              <a:ext cx="1542553" cy="307777"/>
            </a:xfrm>
            <a:prstGeom prst="rect">
              <a:avLst/>
            </a:prstGeom>
            <a:noFill/>
          </p:spPr>
          <p:txBody>
            <a:bodyPr wrap="square" rtlCol="0">
              <a:spAutoFit/>
            </a:bodyPr>
            <a:lstStyle/>
            <a:p>
              <a:pPr marL="285750" indent="-285750">
                <a:buClr>
                  <a:srgbClr val="00B050"/>
                </a:buClr>
                <a:buFont typeface="Wingdings" panose="05000000000000000000" pitchFamily="2" charset="2"/>
                <a:buChar char="§"/>
              </a:pPr>
              <a:r>
                <a:rPr lang="nl-NL" sz="1400" dirty="0">
                  <a:solidFill>
                    <a:srgbClr val="00B050"/>
                  </a:solidFill>
                </a:rPr>
                <a:t>6</a:t>
              </a:r>
              <a:endParaRPr lang="nl-NL" dirty="0">
                <a:solidFill>
                  <a:srgbClr val="00B050"/>
                </a:solidFill>
              </a:endParaRPr>
            </a:p>
          </p:txBody>
        </p:sp>
        <p:sp>
          <p:nvSpPr>
            <p:cNvPr id="20" name="Tekstvak 19">
              <a:extLst>
                <a:ext uri="{FF2B5EF4-FFF2-40B4-BE49-F238E27FC236}">
                  <a16:creationId xmlns:a16="http://schemas.microsoft.com/office/drawing/2014/main" id="{8F313261-5AE7-614A-FFD5-7EC9760CD9F1}"/>
                </a:ext>
              </a:extLst>
            </p:cNvPr>
            <p:cNvSpPr txBox="1"/>
            <p:nvPr/>
          </p:nvSpPr>
          <p:spPr>
            <a:xfrm>
              <a:off x="10518089" y="2914864"/>
              <a:ext cx="1542553" cy="307777"/>
            </a:xfrm>
            <a:prstGeom prst="rect">
              <a:avLst/>
            </a:prstGeom>
            <a:noFill/>
          </p:spPr>
          <p:txBody>
            <a:bodyPr wrap="square" rtlCol="0">
              <a:spAutoFit/>
            </a:bodyPr>
            <a:lstStyle/>
            <a:p>
              <a:pPr marL="285750" indent="-285750">
                <a:buClr>
                  <a:srgbClr val="92D050"/>
                </a:buClr>
                <a:buFont typeface="Wingdings" panose="05000000000000000000" pitchFamily="2" charset="2"/>
                <a:buChar char="§"/>
              </a:pPr>
              <a:r>
                <a:rPr lang="nl-NL" sz="1400" dirty="0">
                  <a:solidFill>
                    <a:srgbClr val="92D050"/>
                  </a:solidFill>
                </a:rPr>
                <a:t>5</a:t>
              </a:r>
              <a:endParaRPr lang="nl-NL" dirty="0">
                <a:solidFill>
                  <a:srgbClr val="92D050"/>
                </a:solidFill>
              </a:endParaRPr>
            </a:p>
          </p:txBody>
        </p:sp>
        <p:sp>
          <p:nvSpPr>
            <p:cNvPr id="21" name="Tekstvak 20">
              <a:extLst>
                <a:ext uri="{FF2B5EF4-FFF2-40B4-BE49-F238E27FC236}">
                  <a16:creationId xmlns:a16="http://schemas.microsoft.com/office/drawing/2014/main" id="{0F88D993-4497-CEEC-50B9-8791D9AB157C}"/>
                </a:ext>
              </a:extLst>
            </p:cNvPr>
            <p:cNvSpPr txBox="1"/>
            <p:nvPr/>
          </p:nvSpPr>
          <p:spPr>
            <a:xfrm>
              <a:off x="10518084" y="3226283"/>
              <a:ext cx="1542553" cy="307777"/>
            </a:xfrm>
            <a:prstGeom prst="rect">
              <a:avLst/>
            </a:prstGeom>
            <a:noFill/>
          </p:spPr>
          <p:txBody>
            <a:bodyPr wrap="square" rtlCol="0">
              <a:spAutoFit/>
            </a:bodyPr>
            <a:lstStyle/>
            <a:p>
              <a:pPr marL="285750" indent="-285750">
                <a:buClr>
                  <a:srgbClr val="FFFF00"/>
                </a:buClr>
                <a:buFont typeface="Wingdings" panose="05000000000000000000" pitchFamily="2" charset="2"/>
                <a:buChar char="§"/>
              </a:pPr>
              <a:r>
                <a:rPr lang="nl-NL" sz="1400" dirty="0">
                  <a:solidFill>
                    <a:srgbClr val="FFFF00"/>
                  </a:solidFill>
                </a:rPr>
                <a:t>4</a:t>
              </a:r>
              <a:endParaRPr lang="nl-NL" dirty="0">
                <a:solidFill>
                  <a:srgbClr val="FFFF00"/>
                </a:solidFill>
              </a:endParaRPr>
            </a:p>
          </p:txBody>
        </p:sp>
        <p:sp>
          <p:nvSpPr>
            <p:cNvPr id="22" name="Tekstvak 21">
              <a:extLst>
                <a:ext uri="{FF2B5EF4-FFF2-40B4-BE49-F238E27FC236}">
                  <a16:creationId xmlns:a16="http://schemas.microsoft.com/office/drawing/2014/main" id="{87FD9DA3-21E6-5665-6E1A-E5A521CD8853}"/>
                </a:ext>
              </a:extLst>
            </p:cNvPr>
            <p:cNvSpPr txBox="1"/>
            <p:nvPr/>
          </p:nvSpPr>
          <p:spPr>
            <a:xfrm>
              <a:off x="10518082" y="4158820"/>
              <a:ext cx="1938614" cy="307777"/>
            </a:xfrm>
            <a:prstGeom prst="rect">
              <a:avLst/>
            </a:prstGeom>
            <a:noFill/>
          </p:spPr>
          <p:txBody>
            <a:bodyPr wrap="square" rtlCol="0">
              <a:spAutoFit/>
            </a:bodyPr>
            <a:lstStyle/>
            <a:p>
              <a:pPr marL="285750" indent="-285750">
                <a:buClr>
                  <a:srgbClr val="FF0000"/>
                </a:buClr>
                <a:buFont typeface="Wingdings" panose="05000000000000000000" pitchFamily="2" charset="2"/>
                <a:buChar char="§"/>
              </a:pPr>
              <a:r>
                <a:rPr lang="en-US" sz="1400">
                  <a:solidFill>
                    <a:srgbClr val="FF0000"/>
                  </a:solidFill>
                </a:rPr>
                <a:t>1: Strongly disagree</a:t>
              </a:r>
              <a:endParaRPr lang="en-US">
                <a:solidFill>
                  <a:srgbClr val="FF0000"/>
                </a:solidFill>
              </a:endParaRPr>
            </a:p>
          </p:txBody>
        </p:sp>
        <p:sp>
          <p:nvSpPr>
            <p:cNvPr id="23" name="Tekstvak 22">
              <a:extLst>
                <a:ext uri="{FF2B5EF4-FFF2-40B4-BE49-F238E27FC236}">
                  <a16:creationId xmlns:a16="http://schemas.microsoft.com/office/drawing/2014/main" id="{D6D06939-C5BE-95FB-3517-FE40BE37D0E5}"/>
                </a:ext>
              </a:extLst>
            </p:cNvPr>
            <p:cNvSpPr txBox="1"/>
            <p:nvPr/>
          </p:nvSpPr>
          <p:spPr>
            <a:xfrm>
              <a:off x="10518082" y="3851293"/>
              <a:ext cx="1542553" cy="307777"/>
            </a:xfrm>
            <a:prstGeom prst="rect">
              <a:avLst/>
            </a:prstGeom>
            <a:noFill/>
          </p:spPr>
          <p:txBody>
            <a:bodyPr wrap="square" rtlCol="0">
              <a:spAutoFit/>
            </a:bodyPr>
            <a:lstStyle/>
            <a:p>
              <a:pPr marL="285750" indent="-285750">
                <a:buClr>
                  <a:srgbClr val="CC6600"/>
                </a:buClr>
                <a:buFont typeface="Wingdings" panose="05000000000000000000" pitchFamily="2" charset="2"/>
                <a:buChar char="§"/>
              </a:pPr>
              <a:r>
                <a:rPr lang="nl-NL" sz="1400" dirty="0">
                  <a:solidFill>
                    <a:srgbClr val="CC6600"/>
                  </a:solidFill>
                </a:rPr>
                <a:t>2</a:t>
              </a:r>
              <a:endParaRPr lang="nl-NL" dirty="0">
                <a:solidFill>
                  <a:srgbClr val="CC6600"/>
                </a:solidFill>
              </a:endParaRPr>
            </a:p>
          </p:txBody>
        </p:sp>
        <p:sp>
          <p:nvSpPr>
            <p:cNvPr id="24" name="Tekstvak 23">
              <a:extLst>
                <a:ext uri="{FF2B5EF4-FFF2-40B4-BE49-F238E27FC236}">
                  <a16:creationId xmlns:a16="http://schemas.microsoft.com/office/drawing/2014/main" id="{AE2BA806-388D-7FDC-A955-5E5A112AB985}"/>
                </a:ext>
              </a:extLst>
            </p:cNvPr>
            <p:cNvSpPr txBox="1"/>
            <p:nvPr/>
          </p:nvSpPr>
          <p:spPr>
            <a:xfrm>
              <a:off x="10518083" y="3530322"/>
              <a:ext cx="1542553" cy="307777"/>
            </a:xfrm>
            <a:prstGeom prst="rect">
              <a:avLst/>
            </a:prstGeom>
            <a:noFill/>
          </p:spPr>
          <p:txBody>
            <a:bodyPr wrap="square" rtlCol="0">
              <a:spAutoFit/>
            </a:bodyPr>
            <a:lstStyle/>
            <a:p>
              <a:pPr marL="285750" indent="-285750">
                <a:buClr>
                  <a:srgbClr val="FFC000"/>
                </a:buClr>
                <a:buFont typeface="Wingdings" panose="05000000000000000000" pitchFamily="2" charset="2"/>
                <a:buChar char="§"/>
              </a:pPr>
              <a:r>
                <a:rPr lang="nl-NL" sz="1400" dirty="0">
                  <a:solidFill>
                    <a:srgbClr val="FFC000"/>
                  </a:solidFill>
                </a:rPr>
                <a:t>3</a:t>
              </a:r>
              <a:endParaRPr lang="nl-NL" dirty="0">
                <a:solidFill>
                  <a:srgbClr val="FFC000"/>
                </a:solidFill>
              </a:endParaRPr>
            </a:p>
          </p:txBody>
        </p:sp>
      </p:grpSp>
      <p:grpSp>
        <p:nvGrpSpPr>
          <p:cNvPr id="3" name="Groep 2">
            <a:extLst>
              <a:ext uri="{FF2B5EF4-FFF2-40B4-BE49-F238E27FC236}">
                <a16:creationId xmlns:a16="http://schemas.microsoft.com/office/drawing/2014/main" id="{9BDAAA72-BF22-667A-42F1-5EDEBB7DC848}"/>
              </a:ext>
            </a:extLst>
          </p:cNvPr>
          <p:cNvGrpSpPr/>
          <p:nvPr/>
        </p:nvGrpSpPr>
        <p:grpSpPr>
          <a:xfrm>
            <a:off x="9307383" y="143217"/>
            <a:ext cx="2620107" cy="655200"/>
            <a:chOff x="9125248" y="229997"/>
            <a:chExt cx="2620107" cy="655200"/>
          </a:xfrm>
        </p:grpSpPr>
        <p:pic>
          <p:nvPicPr>
            <p:cNvPr id="26" name="Afbeelding 25">
              <a:extLst>
                <a:ext uri="{FF2B5EF4-FFF2-40B4-BE49-F238E27FC236}">
                  <a16:creationId xmlns:a16="http://schemas.microsoft.com/office/drawing/2014/main" id="{26D0D839-CF37-0399-1E66-98A34FD0E9B7}"/>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27" name="Afbeelding 26">
              <a:extLst>
                <a:ext uri="{FF2B5EF4-FFF2-40B4-BE49-F238E27FC236}">
                  <a16:creationId xmlns:a16="http://schemas.microsoft.com/office/drawing/2014/main" id="{D5D6AFD5-4169-4671-7BCD-53B3DF447959}"/>
                </a:ext>
              </a:extLst>
            </p:cNvPr>
            <p:cNvPicPr>
              <a:picLocks noChangeAspect="1"/>
            </p:cNvPicPr>
            <p:nvPr/>
          </p:nvPicPr>
          <p:blipFill>
            <a:blip r:embed="rId4"/>
            <a:stretch>
              <a:fillRect/>
            </a:stretch>
          </p:blipFill>
          <p:spPr>
            <a:xfrm>
              <a:off x="11090155" y="229997"/>
              <a:ext cx="655200" cy="655200"/>
            </a:xfrm>
            <a:prstGeom prst="rect">
              <a:avLst/>
            </a:prstGeom>
          </p:spPr>
        </p:pic>
      </p:grpSp>
      <p:sp>
        <p:nvSpPr>
          <p:cNvPr id="14" name="Tijdelijke aanduiding voor dianummer 13">
            <a:extLst>
              <a:ext uri="{FF2B5EF4-FFF2-40B4-BE49-F238E27FC236}">
                <a16:creationId xmlns:a16="http://schemas.microsoft.com/office/drawing/2014/main" id="{3609DFFC-395B-F6E4-F931-1A806C28EF13}"/>
              </a:ext>
            </a:extLst>
          </p:cNvPr>
          <p:cNvSpPr>
            <a:spLocks noGrp="1"/>
          </p:cNvSpPr>
          <p:nvPr>
            <p:ph type="sldNum" sz="quarter" idx="12"/>
          </p:nvPr>
        </p:nvSpPr>
        <p:spPr/>
        <p:txBody>
          <a:bodyPr/>
          <a:lstStyle/>
          <a:p>
            <a:fld id="{EFA0B060-D5FC-49BB-9BF1-F50F7F2AB451}" type="slidenum">
              <a:rPr lang="nl-NL" smtClean="0"/>
              <a:t>17</a:t>
            </a:fld>
            <a:endParaRPr lang="nl-NL"/>
          </a:p>
        </p:txBody>
      </p:sp>
      <p:pic>
        <p:nvPicPr>
          <p:cNvPr id="15" name="Afbeelding 14" descr="Afbeelding met tekst&#10;&#10;Automatisch gegenereerde beschrijving">
            <a:extLst>
              <a:ext uri="{FF2B5EF4-FFF2-40B4-BE49-F238E27FC236}">
                <a16:creationId xmlns:a16="http://schemas.microsoft.com/office/drawing/2014/main" id="{680412F7-4B9C-8753-1E1E-D55B5CFD7FAB}"/>
              </a:ext>
            </a:extLst>
          </p:cNvPr>
          <p:cNvPicPr>
            <a:picLocks noChangeAspect="1"/>
          </p:cNvPicPr>
          <p:nvPr/>
        </p:nvPicPr>
        <p:blipFill rotWithShape="1">
          <a:blip r:embed="rId5"/>
          <a:srcRect t="16987" b="8378"/>
          <a:stretch/>
        </p:blipFill>
        <p:spPr>
          <a:xfrm>
            <a:off x="2264493" y="5950146"/>
            <a:ext cx="7663013" cy="812407"/>
          </a:xfrm>
          <a:prstGeom prst="rect">
            <a:avLst/>
          </a:prstGeom>
        </p:spPr>
      </p:pic>
      <p:graphicFrame>
        <p:nvGraphicFramePr>
          <p:cNvPr id="4" name="Grafiek 3">
            <a:extLst>
              <a:ext uri="{FF2B5EF4-FFF2-40B4-BE49-F238E27FC236}">
                <a16:creationId xmlns:a16="http://schemas.microsoft.com/office/drawing/2014/main" id="{192AEAE8-A7D0-53F4-DECD-2FC58F0A0BD0}"/>
              </a:ext>
            </a:extLst>
          </p:cNvPr>
          <p:cNvGraphicFramePr>
            <a:graphicFrameLocks/>
          </p:cNvGraphicFramePr>
          <p:nvPr>
            <p:extLst>
              <p:ext uri="{D42A27DB-BD31-4B8C-83A1-F6EECF244321}">
                <p14:modId xmlns:p14="http://schemas.microsoft.com/office/powerpoint/2010/main" val="3504926183"/>
              </p:ext>
            </p:extLst>
          </p:nvPr>
        </p:nvGraphicFramePr>
        <p:xfrm>
          <a:off x="3771900" y="95447"/>
          <a:ext cx="5502347" cy="580196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61745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en-US" sz="4000" dirty="0">
                <a:latin typeface="+mn-lt"/>
              </a:rPr>
              <a:t>Preliminary results</a:t>
            </a:r>
            <a:br>
              <a:rPr lang="en-US" sz="4000" dirty="0">
                <a:latin typeface="+mn-lt"/>
              </a:rPr>
            </a:br>
            <a:r>
              <a:rPr lang="en-US" sz="2800" dirty="0">
                <a:latin typeface="+mn-lt"/>
              </a:rPr>
              <a:t>User experience</a:t>
            </a:r>
          </a:p>
        </p:txBody>
      </p:sp>
      <p:sp>
        <p:nvSpPr>
          <p:cNvPr id="16" name="Tekstvak 15">
            <a:extLst>
              <a:ext uri="{FF2B5EF4-FFF2-40B4-BE49-F238E27FC236}">
                <a16:creationId xmlns:a16="http://schemas.microsoft.com/office/drawing/2014/main" id="{60ECD176-FCD0-1ECC-9C4B-C7D08FE6B9D3}"/>
              </a:ext>
            </a:extLst>
          </p:cNvPr>
          <p:cNvSpPr txBox="1"/>
          <p:nvPr/>
        </p:nvSpPr>
        <p:spPr>
          <a:xfrm>
            <a:off x="904875" y="1912405"/>
            <a:ext cx="10610850" cy="2585323"/>
          </a:xfrm>
          <a:prstGeom prst="rect">
            <a:avLst/>
          </a:prstGeom>
          <a:noFill/>
        </p:spPr>
        <p:txBody>
          <a:bodyPr wrap="square" rtlCol="0">
            <a:spAutoFit/>
          </a:bodyPr>
          <a:lstStyle/>
          <a:p>
            <a:r>
              <a:rPr lang="en-US" b="1" dirty="0"/>
              <a:t>What elements would you add to the walker?</a:t>
            </a:r>
          </a:p>
          <a:p>
            <a:pPr marL="285750" indent="-285750">
              <a:buFont typeface="Arial" panose="020B0604020202020204" pitchFamily="34" charset="0"/>
              <a:buChar char="•"/>
            </a:pPr>
            <a:r>
              <a:rPr lang="en-US" dirty="0"/>
              <a:t>Further develop the feedback system</a:t>
            </a:r>
          </a:p>
          <a:p>
            <a:pPr marL="285750" indent="-285750">
              <a:buFont typeface="Arial" panose="020B0604020202020204" pitchFamily="34" charset="0"/>
              <a:buChar char="•"/>
            </a:pPr>
            <a:r>
              <a:rPr lang="en-US" dirty="0"/>
              <a:t>Adjustable front wheels capable of riding up boardwalks  </a:t>
            </a:r>
          </a:p>
          <a:p>
            <a:pPr marL="285750" indent="-285750">
              <a:buFont typeface="Arial" panose="020B0604020202020204" pitchFamily="34" charset="0"/>
              <a:buChar char="•"/>
            </a:pPr>
            <a:endParaRPr lang="en-US" dirty="0"/>
          </a:p>
          <a:p>
            <a:r>
              <a:rPr lang="en-US" b="1" dirty="0"/>
              <a:t>What elements would you remove from the walker?</a:t>
            </a:r>
          </a:p>
          <a:p>
            <a:pPr marL="285750" indent="-285750">
              <a:buFont typeface="Arial" panose="020B0604020202020204" pitchFamily="34" charset="0"/>
              <a:buChar char="•"/>
            </a:pPr>
            <a:r>
              <a:rPr lang="en-US" dirty="0"/>
              <a:t>Audio feedback is not necessary</a:t>
            </a:r>
          </a:p>
          <a:p>
            <a:pPr marL="285750" indent="-285750">
              <a:buFont typeface="Arial" panose="020B0604020202020204" pitchFamily="34" charset="0"/>
              <a:buChar char="•"/>
            </a:pPr>
            <a:endParaRPr lang="en-US" dirty="0"/>
          </a:p>
          <a:p>
            <a:r>
              <a:rPr lang="en-US" b="1" dirty="0"/>
              <a:t>Are there any elements that you would change?</a:t>
            </a:r>
          </a:p>
          <a:p>
            <a:pPr marL="285750" indent="-285750">
              <a:buFont typeface="Arial" panose="020B0604020202020204" pitchFamily="34" charset="0"/>
              <a:buChar char="•"/>
            </a:pPr>
            <a:r>
              <a:rPr lang="en-US" dirty="0"/>
              <a:t>Might be a bit to complex for people with early stages of dementia</a:t>
            </a:r>
          </a:p>
        </p:txBody>
      </p:sp>
      <p:grpSp>
        <p:nvGrpSpPr>
          <p:cNvPr id="33" name="Groep 32">
            <a:extLst>
              <a:ext uri="{FF2B5EF4-FFF2-40B4-BE49-F238E27FC236}">
                <a16:creationId xmlns:a16="http://schemas.microsoft.com/office/drawing/2014/main" id="{6F33DFDF-8A1C-F430-226E-A06A95B5ABD6}"/>
              </a:ext>
            </a:extLst>
          </p:cNvPr>
          <p:cNvGrpSpPr/>
          <p:nvPr/>
        </p:nvGrpSpPr>
        <p:grpSpPr>
          <a:xfrm>
            <a:off x="9307383" y="143217"/>
            <a:ext cx="2620107" cy="655200"/>
            <a:chOff x="9125248" y="229997"/>
            <a:chExt cx="2620107" cy="655200"/>
          </a:xfrm>
        </p:grpSpPr>
        <p:pic>
          <p:nvPicPr>
            <p:cNvPr id="34" name="Afbeelding 33">
              <a:extLst>
                <a:ext uri="{FF2B5EF4-FFF2-40B4-BE49-F238E27FC236}">
                  <a16:creationId xmlns:a16="http://schemas.microsoft.com/office/drawing/2014/main" id="{1CF9C592-3121-C119-AC68-92D7011AA0B1}"/>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35" name="Afbeelding 34">
              <a:extLst>
                <a:ext uri="{FF2B5EF4-FFF2-40B4-BE49-F238E27FC236}">
                  <a16:creationId xmlns:a16="http://schemas.microsoft.com/office/drawing/2014/main" id="{6F5CB775-D726-3EFF-C2A5-DDD99D005453}"/>
                </a:ext>
              </a:extLst>
            </p:cNvPr>
            <p:cNvPicPr>
              <a:picLocks noChangeAspect="1"/>
            </p:cNvPicPr>
            <p:nvPr/>
          </p:nvPicPr>
          <p:blipFill>
            <a:blip r:embed="rId4"/>
            <a:stretch>
              <a:fillRect/>
            </a:stretch>
          </p:blipFill>
          <p:spPr>
            <a:xfrm>
              <a:off x="11090155" y="229997"/>
              <a:ext cx="655200" cy="655200"/>
            </a:xfrm>
            <a:prstGeom prst="rect">
              <a:avLst/>
            </a:prstGeom>
          </p:spPr>
        </p:pic>
      </p:grpSp>
      <p:sp>
        <p:nvSpPr>
          <p:cNvPr id="7" name="Tijdelijke aanduiding voor dianummer 6">
            <a:extLst>
              <a:ext uri="{FF2B5EF4-FFF2-40B4-BE49-F238E27FC236}">
                <a16:creationId xmlns:a16="http://schemas.microsoft.com/office/drawing/2014/main" id="{7403114E-CBD5-18BE-C938-E806D080BB3E}"/>
              </a:ext>
            </a:extLst>
          </p:cNvPr>
          <p:cNvSpPr>
            <a:spLocks noGrp="1"/>
          </p:cNvSpPr>
          <p:nvPr>
            <p:ph type="sldNum" sz="quarter" idx="12"/>
          </p:nvPr>
        </p:nvSpPr>
        <p:spPr/>
        <p:txBody>
          <a:bodyPr/>
          <a:lstStyle/>
          <a:p>
            <a:fld id="{EFA0B060-D5FC-49BB-9BF1-F50F7F2AB451}" type="slidenum">
              <a:rPr lang="nl-NL" smtClean="0"/>
              <a:t>18</a:t>
            </a:fld>
            <a:endParaRPr lang="nl-NL"/>
          </a:p>
        </p:txBody>
      </p:sp>
      <p:pic>
        <p:nvPicPr>
          <p:cNvPr id="8" name="Afbeelding 7" descr="Afbeelding met tekst&#10;&#10;Automatisch gegenereerde beschrijving">
            <a:extLst>
              <a:ext uri="{FF2B5EF4-FFF2-40B4-BE49-F238E27FC236}">
                <a16:creationId xmlns:a16="http://schemas.microsoft.com/office/drawing/2014/main" id="{9DA5DCE9-B057-CB2D-7DDD-72BF1E856B50}"/>
              </a:ext>
            </a:extLst>
          </p:cNvPr>
          <p:cNvPicPr>
            <a:picLocks noChangeAspect="1"/>
          </p:cNvPicPr>
          <p:nvPr/>
        </p:nvPicPr>
        <p:blipFill rotWithShape="1">
          <a:blip r:embed="rId5"/>
          <a:srcRect t="16987" b="8378"/>
          <a:stretch/>
        </p:blipFill>
        <p:spPr>
          <a:xfrm>
            <a:off x="2264493" y="5950146"/>
            <a:ext cx="7663013" cy="812407"/>
          </a:xfrm>
          <a:prstGeom prst="rect">
            <a:avLst/>
          </a:prstGeom>
        </p:spPr>
      </p:pic>
      <p:pic>
        <p:nvPicPr>
          <p:cNvPr id="14" name="Afbeelding 13">
            <a:extLst>
              <a:ext uri="{FF2B5EF4-FFF2-40B4-BE49-F238E27FC236}">
                <a16:creationId xmlns:a16="http://schemas.microsoft.com/office/drawing/2014/main" id="{8C47A3DC-CAC3-7D66-A6E2-E26F13198743}"/>
              </a:ext>
            </a:extLst>
          </p:cNvPr>
          <p:cNvPicPr>
            <a:picLocks noChangeAspect="1"/>
          </p:cNvPicPr>
          <p:nvPr/>
        </p:nvPicPr>
        <p:blipFill>
          <a:blip r:embed="rId6"/>
          <a:stretch>
            <a:fillRect/>
          </a:stretch>
        </p:blipFill>
        <p:spPr>
          <a:xfrm>
            <a:off x="8610600" y="1727929"/>
            <a:ext cx="2190750" cy="2190750"/>
          </a:xfrm>
          <a:prstGeom prst="rect">
            <a:avLst/>
          </a:prstGeom>
        </p:spPr>
      </p:pic>
    </p:spTree>
    <p:extLst>
      <p:ext uri="{BB962C8B-B14F-4D97-AF65-F5344CB8AC3E}">
        <p14:creationId xmlns:p14="http://schemas.microsoft.com/office/powerpoint/2010/main" val="16682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nl-NL" dirty="0">
                <a:latin typeface="+mn-lt"/>
              </a:rPr>
              <a:t>Smart walker Timeline</a:t>
            </a:r>
          </a:p>
        </p:txBody>
      </p:sp>
      <p:grpSp>
        <p:nvGrpSpPr>
          <p:cNvPr id="3" name="Groep 2">
            <a:extLst>
              <a:ext uri="{FF2B5EF4-FFF2-40B4-BE49-F238E27FC236}">
                <a16:creationId xmlns:a16="http://schemas.microsoft.com/office/drawing/2014/main" id="{C3267956-F699-71BB-D0CC-FE5CBF431C00}"/>
              </a:ext>
            </a:extLst>
          </p:cNvPr>
          <p:cNvGrpSpPr/>
          <p:nvPr/>
        </p:nvGrpSpPr>
        <p:grpSpPr>
          <a:xfrm>
            <a:off x="9307383" y="143217"/>
            <a:ext cx="2620107" cy="655200"/>
            <a:chOff x="9125248" y="229997"/>
            <a:chExt cx="2620107" cy="655200"/>
          </a:xfrm>
        </p:grpSpPr>
        <p:pic>
          <p:nvPicPr>
            <p:cNvPr id="4" name="Afbeelding 3">
              <a:extLst>
                <a:ext uri="{FF2B5EF4-FFF2-40B4-BE49-F238E27FC236}">
                  <a16:creationId xmlns:a16="http://schemas.microsoft.com/office/drawing/2014/main" id="{8B919829-9276-DE65-19B9-C8AB9DEABA95}"/>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5" name="Afbeelding 4">
              <a:extLst>
                <a:ext uri="{FF2B5EF4-FFF2-40B4-BE49-F238E27FC236}">
                  <a16:creationId xmlns:a16="http://schemas.microsoft.com/office/drawing/2014/main" id="{AEB7E876-2EEC-4E3E-1882-6658D07ACEFB}"/>
                </a:ext>
              </a:extLst>
            </p:cNvPr>
            <p:cNvPicPr>
              <a:picLocks noChangeAspect="1"/>
            </p:cNvPicPr>
            <p:nvPr/>
          </p:nvPicPr>
          <p:blipFill>
            <a:blip r:embed="rId4"/>
            <a:stretch>
              <a:fillRect/>
            </a:stretch>
          </p:blipFill>
          <p:spPr>
            <a:xfrm>
              <a:off x="11090155" y="229997"/>
              <a:ext cx="655200" cy="655200"/>
            </a:xfrm>
            <a:prstGeom prst="rect">
              <a:avLst/>
            </a:prstGeom>
          </p:spPr>
        </p:pic>
      </p:grpSp>
      <p:cxnSp>
        <p:nvCxnSpPr>
          <p:cNvPr id="7" name="Rechte verbindingslijn met pijl 6">
            <a:extLst>
              <a:ext uri="{FF2B5EF4-FFF2-40B4-BE49-F238E27FC236}">
                <a16:creationId xmlns:a16="http://schemas.microsoft.com/office/drawing/2014/main" id="{764818D7-6CB9-BBF0-7C57-E09A958E4511}"/>
              </a:ext>
            </a:extLst>
          </p:cNvPr>
          <p:cNvCxnSpPr/>
          <p:nvPr/>
        </p:nvCxnSpPr>
        <p:spPr>
          <a:xfrm>
            <a:off x="1020726" y="3349256"/>
            <a:ext cx="1011156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Rechte verbindingslijn 8">
            <a:extLst>
              <a:ext uri="{FF2B5EF4-FFF2-40B4-BE49-F238E27FC236}">
                <a16:creationId xmlns:a16="http://schemas.microsoft.com/office/drawing/2014/main" id="{4120B351-298F-84DB-757C-0A0A7653E7A0}"/>
              </a:ext>
            </a:extLst>
          </p:cNvPr>
          <p:cNvCxnSpPr/>
          <p:nvPr/>
        </p:nvCxnSpPr>
        <p:spPr>
          <a:xfrm>
            <a:off x="1509823" y="3125972"/>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26631E5E-E08B-1670-B508-DB42C566F314}"/>
              </a:ext>
            </a:extLst>
          </p:cNvPr>
          <p:cNvCxnSpPr/>
          <p:nvPr/>
        </p:nvCxnSpPr>
        <p:spPr>
          <a:xfrm>
            <a:off x="2874334" y="3125972"/>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BFA80623-3D66-0FEE-D49E-2E6D907A4F14}"/>
              </a:ext>
            </a:extLst>
          </p:cNvPr>
          <p:cNvSpPr txBox="1"/>
          <p:nvPr/>
        </p:nvSpPr>
        <p:spPr>
          <a:xfrm>
            <a:off x="475808" y="2327650"/>
            <a:ext cx="2068029" cy="646331"/>
          </a:xfrm>
          <a:prstGeom prst="rect">
            <a:avLst/>
          </a:prstGeom>
          <a:noFill/>
        </p:spPr>
        <p:txBody>
          <a:bodyPr wrap="square" rtlCol="0">
            <a:spAutoFit/>
          </a:bodyPr>
          <a:lstStyle/>
          <a:p>
            <a:pPr algn="ctr"/>
            <a:r>
              <a:rPr lang="nl-BE" dirty="0"/>
              <a:t>Brainstorm </a:t>
            </a:r>
            <a:r>
              <a:rPr lang="nl-BE" dirty="0" err="1"/>
              <a:t>sessions</a:t>
            </a:r>
            <a:r>
              <a:rPr lang="nl-BE" dirty="0"/>
              <a:t> </a:t>
            </a:r>
            <a:r>
              <a:rPr lang="nl-BE" dirty="0" err="1"/>
              <a:t>with</a:t>
            </a:r>
            <a:r>
              <a:rPr lang="nl-BE" dirty="0"/>
              <a:t> </a:t>
            </a:r>
            <a:r>
              <a:rPr lang="nl-BE" dirty="0" err="1"/>
              <a:t>working</a:t>
            </a:r>
            <a:r>
              <a:rPr lang="nl-BE" dirty="0"/>
              <a:t> </a:t>
            </a:r>
            <a:r>
              <a:rPr lang="nl-BE" dirty="0" err="1"/>
              <a:t>group</a:t>
            </a:r>
            <a:endParaRPr lang="nl-BE" dirty="0"/>
          </a:p>
        </p:txBody>
      </p:sp>
      <p:sp>
        <p:nvSpPr>
          <p:cNvPr id="18" name="Tekstvak 17">
            <a:extLst>
              <a:ext uri="{FF2B5EF4-FFF2-40B4-BE49-F238E27FC236}">
                <a16:creationId xmlns:a16="http://schemas.microsoft.com/office/drawing/2014/main" id="{17B3B804-EEAF-A65E-37FC-C3007F007C54}"/>
              </a:ext>
            </a:extLst>
          </p:cNvPr>
          <p:cNvSpPr txBox="1"/>
          <p:nvPr/>
        </p:nvSpPr>
        <p:spPr>
          <a:xfrm>
            <a:off x="1774307" y="3674438"/>
            <a:ext cx="2497765" cy="646331"/>
          </a:xfrm>
          <a:prstGeom prst="rect">
            <a:avLst/>
          </a:prstGeom>
          <a:noFill/>
        </p:spPr>
        <p:txBody>
          <a:bodyPr wrap="square" rtlCol="0">
            <a:spAutoFit/>
          </a:bodyPr>
          <a:lstStyle/>
          <a:p>
            <a:pPr algn="ctr"/>
            <a:r>
              <a:rPr lang="en-US" dirty="0"/>
              <a:t>April – May 2021</a:t>
            </a:r>
          </a:p>
          <a:p>
            <a:pPr algn="ctr"/>
            <a:r>
              <a:rPr lang="en-US" dirty="0"/>
              <a:t>Focus group discussions</a:t>
            </a:r>
            <a:endParaRPr lang="nl-BE" dirty="0"/>
          </a:p>
        </p:txBody>
      </p:sp>
      <p:sp>
        <p:nvSpPr>
          <p:cNvPr id="6" name="Tekstvak 5">
            <a:extLst>
              <a:ext uri="{FF2B5EF4-FFF2-40B4-BE49-F238E27FC236}">
                <a16:creationId xmlns:a16="http://schemas.microsoft.com/office/drawing/2014/main" id="{33E144CA-0404-76B9-DFF4-68841BEED941}"/>
              </a:ext>
            </a:extLst>
          </p:cNvPr>
          <p:cNvSpPr txBox="1"/>
          <p:nvPr/>
        </p:nvSpPr>
        <p:spPr>
          <a:xfrm>
            <a:off x="4049243" y="2276186"/>
            <a:ext cx="2497765" cy="923330"/>
          </a:xfrm>
          <a:prstGeom prst="rect">
            <a:avLst/>
          </a:prstGeom>
          <a:noFill/>
        </p:spPr>
        <p:txBody>
          <a:bodyPr wrap="square" rtlCol="0">
            <a:spAutoFit/>
          </a:bodyPr>
          <a:lstStyle/>
          <a:p>
            <a:pPr algn="ctr"/>
            <a:r>
              <a:rPr lang="en-US" dirty="0"/>
              <a:t>June 2021 – June 2022</a:t>
            </a:r>
          </a:p>
          <a:p>
            <a:pPr algn="ctr"/>
            <a:r>
              <a:rPr lang="en-US" dirty="0"/>
              <a:t>Development and applications</a:t>
            </a:r>
            <a:endParaRPr lang="nl-BE" dirty="0"/>
          </a:p>
        </p:txBody>
      </p:sp>
      <p:cxnSp>
        <p:nvCxnSpPr>
          <p:cNvPr id="8" name="Rechte verbindingslijn 7">
            <a:extLst>
              <a:ext uri="{FF2B5EF4-FFF2-40B4-BE49-F238E27FC236}">
                <a16:creationId xmlns:a16="http://schemas.microsoft.com/office/drawing/2014/main" id="{C1784813-4C72-5E6F-F111-2D0EB2DEAEB9}"/>
              </a:ext>
            </a:extLst>
          </p:cNvPr>
          <p:cNvCxnSpPr/>
          <p:nvPr/>
        </p:nvCxnSpPr>
        <p:spPr>
          <a:xfrm>
            <a:off x="7595623" y="3099391"/>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ijdelijke aanduiding voor dianummer 9">
            <a:extLst>
              <a:ext uri="{FF2B5EF4-FFF2-40B4-BE49-F238E27FC236}">
                <a16:creationId xmlns:a16="http://schemas.microsoft.com/office/drawing/2014/main" id="{4E8FD9A0-EA1B-1DF5-4B9A-AAAA9FA7E4D9}"/>
              </a:ext>
            </a:extLst>
          </p:cNvPr>
          <p:cNvSpPr>
            <a:spLocks noGrp="1"/>
          </p:cNvSpPr>
          <p:nvPr>
            <p:ph type="sldNum" sz="quarter" idx="12"/>
          </p:nvPr>
        </p:nvSpPr>
        <p:spPr/>
        <p:txBody>
          <a:bodyPr/>
          <a:lstStyle/>
          <a:p>
            <a:fld id="{EFA0B060-D5FC-49BB-9BF1-F50F7F2AB451}" type="slidenum">
              <a:rPr lang="nl-NL" smtClean="0"/>
              <a:t>19</a:t>
            </a:fld>
            <a:endParaRPr lang="nl-NL"/>
          </a:p>
        </p:txBody>
      </p:sp>
      <p:sp>
        <p:nvSpPr>
          <p:cNvPr id="12" name="Tekstvak 11">
            <a:extLst>
              <a:ext uri="{FF2B5EF4-FFF2-40B4-BE49-F238E27FC236}">
                <a16:creationId xmlns:a16="http://schemas.microsoft.com/office/drawing/2014/main" id="{2B1478AA-A1B4-CAE5-9C54-0CA201E25CD9}"/>
              </a:ext>
            </a:extLst>
          </p:cNvPr>
          <p:cNvSpPr txBox="1"/>
          <p:nvPr/>
        </p:nvSpPr>
        <p:spPr>
          <a:xfrm>
            <a:off x="7691316" y="3608827"/>
            <a:ext cx="3036662" cy="923330"/>
          </a:xfrm>
          <a:prstGeom prst="rect">
            <a:avLst/>
          </a:prstGeom>
          <a:noFill/>
        </p:spPr>
        <p:txBody>
          <a:bodyPr wrap="square" rtlCol="0">
            <a:spAutoFit/>
          </a:bodyPr>
          <a:lstStyle/>
          <a:p>
            <a:pPr algn="ctr"/>
            <a:r>
              <a:rPr lang="en-US" dirty="0"/>
              <a:t>September 2022 - …</a:t>
            </a:r>
          </a:p>
          <a:p>
            <a:pPr algn="ctr"/>
            <a:r>
              <a:rPr lang="nl-BE" dirty="0"/>
              <a:t>Recruitment, </a:t>
            </a:r>
            <a:r>
              <a:rPr lang="nl-BE" dirty="0" err="1"/>
              <a:t>clinical</a:t>
            </a:r>
            <a:r>
              <a:rPr lang="nl-BE" dirty="0"/>
              <a:t> trials, analysis</a:t>
            </a:r>
          </a:p>
        </p:txBody>
      </p:sp>
      <p:pic>
        <p:nvPicPr>
          <p:cNvPr id="13" name="Afbeelding 12" descr="Afbeelding met tekst&#10;&#10;Automatisch gegenereerde beschrijving">
            <a:extLst>
              <a:ext uri="{FF2B5EF4-FFF2-40B4-BE49-F238E27FC236}">
                <a16:creationId xmlns:a16="http://schemas.microsoft.com/office/drawing/2014/main" id="{EBBABD02-55D8-9ABC-21AC-F511AFA94857}"/>
              </a:ext>
            </a:extLst>
          </p:cNvPr>
          <p:cNvPicPr>
            <a:picLocks noChangeAspect="1"/>
          </p:cNvPicPr>
          <p:nvPr/>
        </p:nvPicPr>
        <p:blipFill rotWithShape="1">
          <a:blip r:embed="rId5"/>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425631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nl-NL" dirty="0">
                <a:latin typeface="+mn-lt"/>
              </a:rPr>
              <a:t>Smart walker Timeline</a:t>
            </a:r>
          </a:p>
        </p:txBody>
      </p:sp>
      <p:grpSp>
        <p:nvGrpSpPr>
          <p:cNvPr id="3" name="Groep 2">
            <a:extLst>
              <a:ext uri="{FF2B5EF4-FFF2-40B4-BE49-F238E27FC236}">
                <a16:creationId xmlns:a16="http://schemas.microsoft.com/office/drawing/2014/main" id="{C3267956-F699-71BB-D0CC-FE5CBF431C00}"/>
              </a:ext>
            </a:extLst>
          </p:cNvPr>
          <p:cNvGrpSpPr/>
          <p:nvPr/>
        </p:nvGrpSpPr>
        <p:grpSpPr>
          <a:xfrm>
            <a:off x="9307383" y="143217"/>
            <a:ext cx="2620107" cy="655200"/>
            <a:chOff x="9125248" y="229997"/>
            <a:chExt cx="2620107" cy="655200"/>
          </a:xfrm>
        </p:grpSpPr>
        <p:pic>
          <p:nvPicPr>
            <p:cNvPr id="4" name="Afbeelding 3">
              <a:extLst>
                <a:ext uri="{FF2B5EF4-FFF2-40B4-BE49-F238E27FC236}">
                  <a16:creationId xmlns:a16="http://schemas.microsoft.com/office/drawing/2014/main" id="{8B919829-9276-DE65-19B9-C8AB9DEABA95}"/>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5" name="Afbeelding 4">
              <a:extLst>
                <a:ext uri="{FF2B5EF4-FFF2-40B4-BE49-F238E27FC236}">
                  <a16:creationId xmlns:a16="http://schemas.microsoft.com/office/drawing/2014/main" id="{AEB7E876-2EEC-4E3E-1882-6658D07ACEFB}"/>
                </a:ext>
              </a:extLst>
            </p:cNvPr>
            <p:cNvPicPr>
              <a:picLocks noChangeAspect="1"/>
            </p:cNvPicPr>
            <p:nvPr/>
          </p:nvPicPr>
          <p:blipFill>
            <a:blip r:embed="rId4"/>
            <a:stretch>
              <a:fillRect/>
            </a:stretch>
          </p:blipFill>
          <p:spPr>
            <a:xfrm>
              <a:off x="11090155" y="229997"/>
              <a:ext cx="655200" cy="655200"/>
            </a:xfrm>
            <a:prstGeom prst="rect">
              <a:avLst/>
            </a:prstGeom>
          </p:spPr>
        </p:pic>
      </p:grpSp>
      <p:cxnSp>
        <p:nvCxnSpPr>
          <p:cNvPr id="7" name="Rechte verbindingslijn met pijl 6">
            <a:extLst>
              <a:ext uri="{FF2B5EF4-FFF2-40B4-BE49-F238E27FC236}">
                <a16:creationId xmlns:a16="http://schemas.microsoft.com/office/drawing/2014/main" id="{764818D7-6CB9-BBF0-7C57-E09A958E4511}"/>
              </a:ext>
            </a:extLst>
          </p:cNvPr>
          <p:cNvCxnSpPr/>
          <p:nvPr/>
        </p:nvCxnSpPr>
        <p:spPr>
          <a:xfrm>
            <a:off x="1020726" y="3349256"/>
            <a:ext cx="1011156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Rechte verbindingslijn 8">
            <a:extLst>
              <a:ext uri="{FF2B5EF4-FFF2-40B4-BE49-F238E27FC236}">
                <a16:creationId xmlns:a16="http://schemas.microsoft.com/office/drawing/2014/main" id="{4120B351-298F-84DB-757C-0A0A7653E7A0}"/>
              </a:ext>
            </a:extLst>
          </p:cNvPr>
          <p:cNvCxnSpPr/>
          <p:nvPr/>
        </p:nvCxnSpPr>
        <p:spPr>
          <a:xfrm>
            <a:off x="1509823" y="3125972"/>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26631E5E-E08B-1670-B508-DB42C566F314}"/>
              </a:ext>
            </a:extLst>
          </p:cNvPr>
          <p:cNvCxnSpPr/>
          <p:nvPr/>
        </p:nvCxnSpPr>
        <p:spPr>
          <a:xfrm>
            <a:off x="2874334" y="3125972"/>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BFA80623-3D66-0FEE-D49E-2E6D907A4F14}"/>
              </a:ext>
            </a:extLst>
          </p:cNvPr>
          <p:cNvSpPr txBox="1"/>
          <p:nvPr/>
        </p:nvSpPr>
        <p:spPr>
          <a:xfrm>
            <a:off x="475808" y="2327650"/>
            <a:ext cx="2068029" cy="646331"/>
          </a:xfrm>
          <a:prstGeom prst="rect">
            <a:avLst/>
          </a:prstGeom>
          <a:noFill/>
        </p:spPr>
        <p:txBody>
          <a:bodyPr wrap="square" rtlCol="0">
            <a:spAutoFit/>
          </a:bodyPr>
          <a:lstStyle/>
          <a:p>
            <a:pPr algn="ctr"/>
            <a:r>
              <a:rPr lang="nl-BE" dirty="0"/>
              <a:t>Brainstorm </a:t>
            </a:r>
            <a:r>
              <a:rPr lang="nl-BE" dirty="0" err="1"/>
              <a:t>sessions</a:t>
            </a:r>
            <a:r>
              <a:rPr lang="nl-BE" dirty="0"/>
              <a:t> </a:t>
            </a:r>
            <a:r>
              <a:rPr lang="nl-BE" dirty="0" err="1"/>
              <a:t>with</a:t>
            </a:r>
            <a:r>
              <a:rPr lang="nl-BE" dirty="0"/>
              <a:t> </a:t>
            </a:r>
            <a:r>
              <a:rPr lang="nl-BE" dirty="0" err="1"/>
              <a:t>working</a:t>
            </a:r>
            <a:r>
              <a:rPr lang="nl-BE" dirty="0"/>
              <a:t> </a:t>
            </a:r>
            <a:r>
              <a:rPr lang="nl-BE" dirty="0" err="1"/>
              <a:t>group</a:t>
            </a:r>
            <a:endParaRPr lang="nl-BE" dirty="0"/>
          </a:p>
        </p:txBody>
      </p:sp>
      <p:sp>
        <p:nvSpPr>
          <p:cNvPr id="18" name="Tekstvak 17">
            <a:extLst>
              <a:ext uri="{FF2B5EF4-FFF2-40B4-BE49-F238E27FC236}">
                <a16:creationId xmlns:a16="http://schemas.microsoft.com/office/drawing/2014/main" id="{17B3B804-EEAF-A65E-37FC-C3007F007C54}"/>
              </a:ext>
            </a:extLst>
          </p:cNvPr>
          <p:cNvSpPr txBox="1"/>
          <p:nvPr/>
        </p:nvSpPr>
        <p:spPr>
          <a:xfrm>
            <a:off x="1774307" y="3674438"/>
            <a:ext cx="2497765" cy="646331"/>
          </a:xfrm>
          <a:prstGeom prst="rect">
            <a:avLst/>
          </a:prstGeom>
          <a:noFill/>
        </p:spPr>
        <p:txBody>
          <a:bodyPr wrap="square" rtlCol="0">
            <a:spAutoFit/>
          </a:bodyPr>
          <a:lstStyle/>
          <a:p>
            <a:pPr algn="ctr"/>
            <a:r>
              <a:rPr lang="en-US" dirty="0"/>
              <a:t>April – May 2021</a:t>
            </a:r>
          </a:p>
          <a:p>
            <a:pPr algn="ctr"/>
            <a:r>
              <a:rPr lang="en-US" dirty="0"/>
              <a:t>Focus group discussions</a:t>
            </a:r>
            <a:endParaRPr lang="nl-BE" dirty="0"/>
          </a:p>
        </p:txBody>
      </p:sp>
      <p:pic>
        <p:nvPicPr>
          <p:cNvPr id="28" name="Afbeelding 27" descr="Afbeelding met tekst&#10;&#10;Automatisch gegenereerde beschrijving">
            <a:extLst>
              <a:ext uri="{FF2B5EF4-FFF2-40B4-BE49-F238E27FC236}">
                <a16:creationId xmlns:a16="http://schemas.microsoft.com/office/drawing/2014/main" id="{29644FC7-2EBC-F042-5180-5B619952C26B}"/>
              </a:ext>
            </a:extLst>
          </p:cNvPr>
          <p:cNvPicPr>
            <a:picLocks noChangeAspect="1"/>
          </p:cNvPicPr>
          <p:nvPr/>
        </p:nvPicPr>
        <p:blipFill rotWithShape="1">
          <a:blip r:embed="rId5"/>
          <a:srcRect t="16987" b="8378"/>
          <a:stretch/>
        </p:blipFill>
        <p:spPr>
          <a:xfrm>
            <a:off x="2264493" y="5950146"/>
            <a:ext cx="7663013" cy="812407"/>
          </a:xfrm>
          <a:prstGeom prst="rect">
            <a:avLst/>
          </a:prstGeom>
        </p:spPr>
      </p:pic>
      <p:sp>
        <p:nvSpPr>
          <p:cNvPr id="29" name="Tijdelijke aanduiding voor dianummer 28">
            <a:extLst>
              <a:ext uri="{FF2B5EF4-FFF2-40B4-BE49-F238E27FC236}">
                <a16:creationId xmlns:a16="http://schemas.microsoft.com/office/drawing/2014/main" id="{5C21CF7E-C5A6-6815-3B85-7262ED1AF223}"/>
              </a:ext>
            </a:extLst>
          </p:cNvPr>
          <p:cNvSpPr>
            <a:spLocks noGrp="1"/>
          </p:cNvSpPr>
          <p:nvPr>
            <p:ph type="sldNum" sz="quarter" idx="12"/>
          </p:nvPr>
        </p:nvSpPr>
        <p:spPr/>
        <p:txBody>
          <a:bodyPr/>
          <a:lstStyle/>
          <a:p>
            <a:fld id="{EFA0B060-D5FC-49BB-9BF1-F50F7F2AB451}" type="slidenum">
              <a:rPr lang="nl-NL" smtClean="0"/>
              <a:t>2</a:t>
            </a:fld>
            <a:endParaRPr lang="nl-NL"/>
          </a:p>
        </p:txBody>
      </p:sp>
    </p:spTree>
    <p:extLst>
      <p:ext uri="{BB962C8B-B14F-4D97-AF65-F5344CB8AC3E}">
        <p14:creationId xmlns:p14="http://schemas.microsoft.com/office/powerpoint/2010/main" val="117480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kstvak 15">
            <a:extLst>
              <a:ext uri="{FF2B5EF4-FFF2-40B4-BE49-F238E27FC236}">
                <a16:creationId xmlns:a16="http://schemas.microsoft.com/office/drawing/2014/main" id="{60ECD176-FCD0-1ECC-9C4B-C7D08FE6B9D3}"/>
              </a:ext>
            </a:extLst>
          </p:cNvPr>
          <p:cNvSpPr txBox="1"/>
          <p:nvPr/>
        </p:nvSpPr>
        <p:spPr>
          <a:xfrm>
            <a:off x="790575" y="1569132"/>
            <a:ext cx="10610850" cy="1107996"/>
          </a:xfrm>
          <a:prstGeom prst="rect">
            <a:avLst/>
          </a:prstGeom>
          <a:noFill/>
        </p:spPr>
        <p:txBody>
          <a:bodyPr wrap="square" rtlCol="0">
            <a:spAutoFit/>
          </a:bodyPr>
          <a:lstStyle/>
          <a:p>
            <a:pPr algn="ctr"/>
            <a:r>
              <a:rPr lang="en-US" sz="6600" b="1" dirty="0"/>
              <a:t>QUESTIONS?</a:t>
            </a:r>
            <a:endParaRPr lang="en-US" sz="6600" dirty="0"/>
          </a:p>
        </p:txBody>
      </p:sp>
      <p:grpSp>
        <p:nvGrpSpPr>
          <p:cNvPr id="33" name="Groep 32">
            <a:extLst>
              <a:ext uri="{FF2B5EF4-FFF2-40B4-BE49-F238E27FC236}">
                <a16:creationId xmlns:a16="http://schemas.microsoft.com/office/drawing/2014/main" id="{6F33DFDF-8A1C-F430-226E-A06A95B5ABD6}"/>
              </a:ext>
            </a:extLst>
          </p:cNvPr>
          <p:cNvGrpSpPr/>
          <p:nvPr/>
        </p:nvGrpSpPr>
        <p:grpSpPr>
          <a:xfrm>
            <a:off x="9307383" y="143217"/>
            <a:ext cx="2620107" cy="655200"/>
            <a:chOff x="9125248" y="229997"/>
            <a:chExt cx="2620107" cy="655200"/>
          </a:xfrm>
        </p:grpSpPr>
        <p:pic>
          <p:nvPicPr>
            <p:cNvPr id="34" name="Afbeelding 33">
              <a:extLst>
                <a:ext uri="{FF2B5EF4-FFF2-40B4-BE49-F238E27FC236}">
                  <a16:creationId xmlns:a16="http://schemas.microsoft.com/office/drawing/2014/main" id="{1CF9C592-3121-C119-AC68-92D7011AA0B1}"/>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35" name="Afbeelding 34">
              <a:extLst>
                <a:ext uri="{FF2B5EF4-FFF2-40B4-BE49-F238E27FC236}">
                  <a16:creationId xmlns:a16="http://schemas.microsoft.com/office/drawing/2014/main" id="{6F5CB775-D726-3EFF-C2A5-DDD99D005453}"/>
                </a:ext>
              </a:extLst>
            </p:cNvPr>
            <p:cNvPicPr>
              <a:picLocks noChangeAspect="1"/>
            </p:cNvPicPr>
            <p:nvPr/>
          </p:nvPicPr>
          <p:blipFill>
            <a:blip r:embed="rId4"/>
            <a:stretch>
              <a:fillRect/>
            </a:stretch>
          </p:blipFill>
          <p:spPr>
            <a:xfrm>
              <a:off x="11090155" y="229997"/>
              <a:ext cx="655200" cy="655200"/>
            </a:xfrm>
            <a:prstGeom prst="rect">
              <a:avLst/>
            </a:prstGeom>
          </p:spPr>
        </p:pic>
      </p:grpSp>
      <p:grpSp>
        <p:nvGrpSpPr>
          <p:cNvPr id="2" name="Groep 1">
            <a:extLst>
              <a:ext uri="{FF2B5EF4-FFF2-40B4-BE49-F238E27FC236}">
                <a16:creationId xmlns:a16="http://schemas.microsoft.com/office/drawing/2014/main" id="{13F9102F-7AEF-98A1-8E65-5F26C7886E67}"/>
              </a:ext>
            </a:extLst>
          </p:cNvPr>
          <p:cNvGrpSpPr/>
          <p:nvPr/>
        </p:nvGrpSpPr>
        <p:grpSpPr>
          <a:xfrm>
            <a:off x="264510" y="3149949"/>
            <a:ext cx="11662980" cy="1028700"/>
            <a:chOff x="-22624" y="4897798"/>
            <a:chExt cx="11662980" cy="1028700"/>
          </a:xfrm>
        </p:grpSpPr>
        <p:grpSp>
          <p:nvGrpSpPr>
            <p:cNvPr id="3" name="Groep 2">
              <a:extLst>
                <a:ext uri="{FF2B5EF4-FFF2-40B4-BE49-F238E27FC236}">
                  <a16:creationId xmlns:a16="http://schemas.microsoft.com/office/drawing/2014/main" id="{E768BBE5-3638-6445-9026-02CA941E6EA4}"/>
                </a:ext>
              </a:extLst>
            </p:cNvPr>
            <p:cNvGrpSpPr/>
            <p:nvPr/>
          </p:nvGrpSpPr>
          <p:grpSpPr>
            <a:xfrm>
              <a:off x="-22624" y="4897798"/>
              <a:ext cx="11662980" cy="1028700"/>
              <a:chOff x="-686652" y="2660941"/>
              <a:chExt cx="11662980" cy="1028700"/>
            </a:xfrm>
          </p:grpSpPr>
          <p:pic>
            <p:nvPicPr>
              <p:cNvPr id="8" name="Afbeelding 7">
                <a:extLst>
                  <a:ext uri="{FF2B5EF4-FFF2-40B4-BE49-F238E27FC236}">
                    <a16:creationId xmlns:a16="http://schemas.microsoft.com/office/drawing/2014/main" id="{FD74ABDA-4A79-3630-6DAB-2F871E5A7DB7}"/>
                  </a:ext>
                </a:extLst>
              </p:cNvPr>
              <p:cNvPicPr>
                <a:picLocks noChangeAspect="1"/>
              </p:cNvPicPr>
              <p:nvPr/>
            </p:nvPicPr>
            <p:blipFill rotWithShape="1">
              <a:blip r:embed="rId5">
                <a:clrChange>
                  <a:clrFrom>
                    <a:srgbClr val="FFFFFF"/>
                  </a:clrFrom>
                  <a:clrTo>
                    <a:srgbClr val="FFFFFF">
                      <a:alpha val="0"/>
                    </a:srgbClr>
                  </a:clrTo>
                </a:clrChange>
              </a:blip>
              <a:srcRect t="8337" b="17489"/>
              <a:stretch/>
            </p:blipFill>
            <p:spPr>
              <a:xfrm>
                <a:off x="-686652" y="2678970"/>
                <a:ext cx="2381250" cy="992643"/>
              </a:xfrm>
              <a:prstGeom prst="rect">
                <a:avLst/>
              </a:prstGeom>
            </p:spPr>
          </p:pic>
          <p:pic>
            <p:nvPicPr>
              <p:cNvPr id="11" name="Afbeelding 10">
                <a:extLst>
                  <a:ext uri="{FF2B5EF4-FFF2-40B4-BE49-F238E27FC236}">
                    <a16:creationId xmlns:a16="http://schemas.microsoft.com/office/drawing/2014/main" id="{AC78430D-8AAB-E2FB-DCB2-1E7C9DA53D5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694598" y="2830413"/>
                <a:ext cx="2925536" cy="839867"/>
              </a:xfrm>
              <a:prstGeom prst="rect">
                <a:avLst/>
              </a:prstGeom>
            </p:spPr>
          </p:pic>
          <p:pic>
            <p:nvPicPr>
              <p:cNvPr id="14" name="Afbeelding 13">
                <a:extLst>
                  <a:ext uri="{FF2B5EF4-FFF2-40B4-BE49-F238E27FC236}">
                    <a16:creationId xmlns:a16="http://schemas.microsoft.com/office/drawing/2014/main" id="{1CBA1FD1-408A-C0EF-8922-2B1EA585FFCC}"/>
                  </a:ext>
                </a:extLst>
              </p:cNvPr>
              <p:cNvPicPr>
                <a:picLocks noChangeAspect="1"/>
              </p:cNvPicPr>
              <p:nvPr/>
            </p:nvPicPr>
            <p:blipFill>
              <a:blip r:embed="rId7"/>
              <a:stretch>
                <a:fillRect/>
              </a:stretch>
            </p:blipFill>
            <p:spPr>
              <a:xfrm>
                <a:off x="9214203" y="2660941"/>
                <a:ext cx="1762125" cy="1028700"/>
              </a:xfrm>
              <a:prstGeom prst="rect">
                <a:avLst/>
              </a:prstGeom>
            </p:spPr>
          </p:pic>
          <p:pic>
            <p:nvPicPr>
              <p:cNvPr id="15" name="Afbeelding 14">
                <a:extLst>
                  <a:ext uri="{FF2B5EF4-FFF2-40B4-BE49-F238E27FC236}">
                    <a16:creationId xmlns:a16="http://schemas.microsoft.com/office/drawing/2014/main" id="{39463DE3-DCDE-9E06-7A64-652BB1C7EF27}"/>
                  </a:ext>
                </a:extLst>
              </p:cNvPr>
              <p:cNvPicPr>
                <a:picLocks noChangeAspect="1"/>
              </p:cNvPicPr>
              <p:nvPr/>
            </p:nvPicPr>
            <p:blipFill rotWithShape="1">
              <a:blip r:embed="rId8">
                <a:clrChange>
                  <a:clrFrom>
                    <a:srgbClr val="FEFEFE"/>
                  </a:clrFrom>
                  <a:clrTo>
                    <a:srgbClr val="FEFEFE">
                      <a:alpha val="0"/>
                    </a:srgbClr>
                  </a:clrTo>
                </a:clrChange>
              </a:blip>
              <a:srcRect t="37857" b="35161"/>
              <a:stretch/>
            </p:blipFill>
            <p:spPr>
              <a:xfrm>
                <a:off x="6990755" y="2923171"/>
                <a:ext cx="2306465" cy="622333"/>
              </a:xfrm>
              <a:prstGeom prst="rect">
                <a:avLst/>
              </a:prstGeom>
            </p:spPr>
          </p:pic>
        </p:grpSp>
        <p:pic>
          <p:nvPicPr>
            <p:cNvPr id="7" name="Afbeelding 6">
              <a:extLst>
                <a:ext uri="{FF2B5EF4-FFF2-40B4-BE49-F238E27FC236}">
                  <a16:creationId xmlns:a16="http://schemas.microsoft.com/office/drawing/2014/main" id="{E1139A42-BBDC-D54E-D7A6-CB4B2B522D09}"/>
                </a:ext>
              </a:extLst>
            </p:cNvPr>
            <p:cNvPicPr>
              <a:picLocks noChangeAspect="1"/>
            </p:cNvPicPr>
            <p:nvPr/>
          </p:nvPicPr>
          <p:blipFill rotWithShape="1">
            <a:blip r:embed="rId9"/>
            <a:srcRect l="10309" t="22300" r="9361" b="25219"/>
            <a:stretch/>
          </p:blipFill>
          <p:spPr>
            <a:xfrm>
              <a:off x="5363459" y="5162694"/>
              <a:ext cx="2381250" cy="745110"/>
            </a:xfrm>
            <a:prstGeom prst="rect">
              <a:avLst/>
            </a:prstGeom>
          </p:spPr>
        </p:pic>
      </p:grpSp>
      <p:pic>
        <p:nvPicPr>
          <p:cNvPr id="17" name="Afbeelding 16">
            <a:extLst>
              <a:ext uri="{FF2B5EF4-FFF2-40B4-BE49-F238E27FC236}">
                <a16:creationId xmlns:a16="http://schemas.microsoft.com/office/drawing/2014/main" id="{AF2ECF99-28FF-C0BA-E66C-E83584E24F32}"/>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8134312" y="4362870"/>
            <a:ext cx="3793178" cy="1048231"/>
          </a:xfrm>
          <a:prstGeom prst="rect">
            <a:avLst/>
          </a:prstGeom>
        </p:spPr>
      </p:pic>
      <p:pic>
        <p:nvPicPr>
          <p:cNvPr id="19" name="Afbeelding 18">
            <a:extLst>
              <a:ext uri="{FF2B5EF4-FFF2-40B4-BE49-F238E27FC236}">
                <a16:creationId xmlns:a16="http://schemas.microsoft.com/office/drawing/2014/main" id="{AFFE4246-A1BB-F2C7-C30C-DA29C720767A}"/>
              </a:ext>
            </a:extLst>
          </p:cNvPr>
          <p:cNvPicPr>
            <a:picLocks noChangeAspect="1"/>
          </p:cNvPicPr>
          <p:nvPr/>
        </p:nvPicPr>
        <p:blipFill>
          <a:blip r:embed="rId11"/>
          <a:stretch>
            <a:fillRect/>
          </a:stretch>
        </p:blipFill>
        <p:spPr>
          <a:xfrm>
            <a:off x="4689532" y="4183120"/>
            <a:ext cx="2854268" cy="1217821"/>
          </a:xfrm>
          <a:prstGeom prst="rect">
            <a:avLst/>
          </a:prstGeom>
        </p:spPr>
      </p:pic>
      <p:pic>
        <p:nvPicPr>
          <p:cNvPr id="21" name="Afbeelding 20">
            <a:extLst>
              <a:ext uri="{FF2B5EF4-FFF2-40B4-BE49-F238E27FC236}">
                <a16:creationId xmlns:a16="http://schemas.microsoft.com/office/drawing/2014/main" id="{44C732C1-6E96-4A24-7F26-E88FC7DB508E}"/>
              </a:ext>
            </a:extLst>
          </p:cNvPr>
          <p:cNvPicPr>
            <a:picLocks noChangeAspect="1"/>
          </p:cNvPicPr>
          <p:nvPr/>
        </p:nvPicPr>
        <p:blipFill>
          <a:blip r:embed="rId12"/>
          <a:stretch>
            <a:fillRect/>
          </a:stretch>
        </p:blipFill>
        <p:spPr>
          <a:xfrm>
            <a:off x="298528" y="4353826"/>
            <a:ext cx="3810000" cy="1057275"/>
          </a:xfrm>
          <a:prstGeom prst="rect">
            <a:avLst/>
          </a:prstGeom>
        </p:spPr>
      </p:pic>
      <p:sp>
        <p:nvSpPr>
          <p:cNvPr id="22" name="Tijdelijke aanduiding voor dianummer 21">
            <a:extLst>
              <a:ext uri="{FF2B5EF4-FFF2-40B4-BE49-F238E27FC236}">
                <a16:creationId xmlns:a16="http://schemas.microsoft.com/office/drawing/2014/main" id="{C39213AB-1FA5-587E-A0F5-0B906A2D1ADC}"/>
              </a:ext>
            </a:extLst>
          </p:cNvPr>
          <p:cNvSpPr>
            <a:spLocks noGrp="1"/>
          </p:cNvSpPr>
          <p:nvPr>
            <p:ph type="sldNum" sz="quarter" idx="12"/>
          </p:nvPr>
        </p:nvSpPr>
        <p:spPr/>
        <p:txBody>
          <a:bodyPr/>
          <a:lstStyle/>
          <a:p>
            <a:fld id="{EFA0B060-D5FC-49BB-9BF1-F50F7F2AB451}" type="slidenum">
              <a:rPr lang="nl-NL" smtClean="0"/>
              <a:t>20</a:t>
            </a:fld>
            <a:endParaRPr lang="nl-NL"/>
          </a:p>
        </p:txBody>
      </p:sp>
      <p:pic>
        <p:nvPicPr>
          <p:cNvPr id="23" name="Afbeelding 22" descr="Afbeelding met tekst&#10;&#10;Automatisch gegenereerde beschrijving">
            <a:extLst>
              <a:ext uri="{FF2B5EF4-FFF2-40B4-BE49-F238E27FC236}">
                <a16:creationId xmlns:a16="http://schemas.microsoft.com/office/drawing/2014/main" id="{D2CDBD85-807C-3F2E-9C9A-56F591827D79}"/>
              </a:ext>
            </a:extLst>
          </p:cNvPr>
          <p:cNvPicPr>
            <a:picLocks noChangeAspect="1"/>
          </p:cNvPicPr>
          <p:nvPr/>
        </p:nvPicPr>
        <p:blipFill rotWithShape="1">
          <a:blip r:embed="rId13"/>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2507614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lstStyle/>
          <a:p>
            <a:r>
              <a:rPr lang="en-US" dirty="0">
                <a:latin typeface="+mn-lt"/>
              </a:rPr>
              <a:t>Focus group discussions</a:t>
            </a:r>
          </a:p>
        </p:txBody>
      </p:sp>
      <p:sp>
        <p:nvSpPr>
          <p:cNvPr id="3" name="Tijdelijke aanduiding voor inhoud 2">
            <a:extLst>
              <a:ext uri="{FF2B5EF4-FFF2-40B4-BE49-F238E27FC236}">
                <a16:creationId xmlns:a16="http://schemas.microsoft.com/office/drawing/2014/main" id="{B7698D40-B29F-45B6-9EDB-DDA2012F9E54}"/>
              </a:ext>
            </a:extLst>
          </p:cNvPr>
          <p:cNvSpPr>
            <a:spLocks noGrp="1"/>
          </p:cNvSpPr>
          <p:nvPr>
            <p:ph idx="1"/>
          </p:nvPr>
        </p:nvSpPr>
        <p:spPr>
          <a:xfrm>
            <a:off x="838200" y="1825626"/>
            <a:ext cx="3941082" cy="2574680"/>
          </a:xfrm>
        </p:spPr>
        <p:txBody>
          <a:bodyPr>
            <a:normAutofit/>
          </a:bodyPr>
          <a:lstStyle/>
          <a:p>
            <a:r>
              <a:rPr lang="en-US" sz="2000" dirty="0"/>
              <a:t>4 discussions</a:t>
            </a:r>
          </a:p>
          <a:p>
            <a:pPr lvl="1"/>
            <a:r>
              <a:rPr lang="en-US" sz="1800" dirty="0"/>
              <a:t>Occupational therapists</a:t>
            </a:r>
          </a:p>
          <a:p>
            <a:pPr lvl="1"/>
            <a:r>
              <a:rPr lang="en-US" sz="1800" dirty="0"/>
              <a:t>Physiotherapists</a:t>
            </a:r>
          </a:p>
          <a:p>
            <a:pPr lvl="1"/>
            <a:r>
              <a:rPr lang="en-US" sz="1800" dirty="0"/>
              <a:t>Nurses</a:t>
            </a:r>
          </a:p>
          <a:p>
            <a:pPr lvl="1"/>
            <a:r>
              <a:rPr lang="en-US" sz="1800" dirty="0"/>
              <a:t>Physicians</a:t>
            </a:r>
          </a:p>
          <a:p>
            <a:pPr lvl="1"/>
            <a:r>
              <a:rPr lang="en-US" sz="1800" dirty="0"/>
              <a:t>…</a:t>
            </a:r>
          </a:p>
        </p:txBody>
      </p:sp>
      <p:grpSp>
        <p:nvGrpSpPr>
          <p:cNvPr id="19" name="Groep 18">
            <a:extLst>
              <a:ext uri="{FF2B5EF4-FFF2-40B4-BE49-F238E27FC236}">
                <a16:creationId xmlns:a16="http://schemas.microsoft.com/office/drawing/2014/main" id="{2A45AD53-8A11-44B3-B8CF-538CCAEE87B2}"/>
              </a:ext>
            </a:extLst>
          </p:cNvPr>
          <p:cNvGrpSpPr/>
          <p:nvPr/>
        </p:nvGrpSpPr>
        <p:grpSpPr>
          <a:xfrm>
            <a:off x="264510" y="3763487"/>
            <a:ext cx="11662980" cy="1028700"/>
            <a:chOff x="-22624" y="4897798"/>
            <a:chExt cx="11662980" cy="1028700"/>
          </a:xfrm>
        </p:grpSpPr>
        <p:grpSp>
          <p:nvGrpSpPr>
            <p:cNvPr id="16" name="Groep 15">
              <a:extLst>
                <a:ext uri="{FF2B5EF4-FFF2-40B4-BE49-F238E27FC236}">
                  <a16:creationId xmlns:a16="http://schemas.microsoft.com/office/drawing/2014/main" id="{6D04FD97-75CF-49DA-9EFF-C986CF63D26D}"/>
                </a:ext>
              </a:extLst>
            </p:cNvPr>
            <p:cNvGrpSpPr/>
            <p:nvPr/>
          </p:nvGrpSpPr>
          <p:grpSpPr>
            <a:xfrm>
              <a:off x="-22624" y="4897798"/>
              <a:ext cx="11662980" cy="1028700"/>
              <a:chOff x="-686652" y="2660941"/>
              <a:chExt cx="11662980" cy="1028700"/>
            </a:xfrm>
          </p:grpSpPr>
          <p:pic>
            <p:nvPicPr>
              <p:cNvPr id="7" name="Afbeelding 6">
                <a:extLst>
                  <a:ext uri="{FF2B5EF4-FFF2-40B4-BE49-F238E27FC236}">
                    <a16:creationId xmlns:a16="http://schemas.microsoft.com/office/drawing/2014/main" id="{556FE393-EBE3-4E8A-9F34-D086C96AF299}"/>
                  </a:ext>
                </a:extLst>
              </p:cNvPr>
              <p:cNvPicPr>
                <a:picLocks noChangeAspect="1"/>
              </p:cNvPicPr>
              <p:nvPr/>
            </p:nvPicPr>
            <p:blipFill rotWithShape="1">
              <a:blip r:embed="rId3">
                <a:clrChange>
                  <a:clrFrom>
                    <a:srgbClr val="FFFFFF"/>
                  </a:clrFrom>
                  <a:clrTo>
                    <a:srgbClr val="FFFFFF">
                      <a:alpha val="0"/>
                    </a:srgbClr>
                  </a:clrTo>
                </a:clrChange>
              </a:blip>
              <a:srcRect t="8337" b="17489"/>
              <a:stretch/>
            </p:blipFill>
            <p:spPr>
              <a:xfrm>
                <a:off x="-686652" y="2678970"/>
                <a:ext cx="2381250" cy="992643"/>
              </a:xfrm>
              <a:prstGeom prst="rect">
                <a:avLst/>
              </a:prstGeom>
            </p:spPr>
          </p:pic>
          <p:pic>
            <p:nvPicPr>
              <p:cNvPr id="11" name="Afbeelding 10">
                <a:extLst>
                  <a:ext uri="{FF2B5EF4-FFF2-40B4-BE49-F238E27FC236}">
                    <a16:creationId xmlns:a16="http://schemas.microsoft.com/office/drawing/2014/main" id="{3257913A-46FA-4F68-AE11-CFB4D6AD485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694598" y="2830413"/>
                <a:ext cx="2925536" cy="839867"/>
              </a:xfrm>
              <a:prstGeom prst="rect">
                <a:avLst/>
              </a:prstGeom>
            </p:spPr>
          </p:pic>
          <p:pic>
            <p:nvPicPr>
              <p:cNvPr id="14" name="Afbeelding 13">
                <a:extLst>
                  <a:ext uri="{FF2B5EF4-FFF2-40B4-BE49-F238E27FC236}">
                    <a16:creationId xmlns:a16="http://schemas.microsoft.com/office/drawing/2014/main" id="{3C0AF246-8F31-4273-A5FA-15A10C79017B}"/>
                  </a:ext>
                </a:extLst>
              </p:cNvPr>
              <p:cNvPicPr>
                <a:picLocks noChangeAspect="1"/>
              </p:cNvPicPr>
              <p:nvPr/>
            </p:nvPicPr>
            <p:blipFill>
              <a:blip r:embed="rId5"/>
              <a:stretch>
                <a:fillRect/>
              </a:stretch>
            </p:blipFill>
            <p:spPr>
              <a:xfrm>
                <a:off x="9214203" y="2660941"/>
                <a:ext cx="1762125" cy="1028700"/>
              </a:xfrm>
              <a:prstGeom prst="rect">
                <a:avLst/>
              </a:prstGeom>
            </p:spPr>
          </p:pic>
          <p:pic>
            <p:nvPicPr>
              <p:cNvPr id="15" name="Afbeelding 14">
                <a:extLst>
                  <a:ext uri="{FF2B5EF4-FFF2-40B4-BE49-F238E27FC236}">
                    <a16:creationId xmlns:a16="http://schemas.microsoft.com/office/drawing/2014/main" id="{EBB0E46B-2597-4A14-A2BF-E9CAB9204F52}"/>
                  </a:ext>
                </a:extLst>
              </p:cNvPr>
              <p:cNvPicPr>
                <a:picLocks noChangeAspect="1"/>
              </p:cNvPicPr>
              <p:nvPr/>
            </p:nvPicPr>
            <p:blipFill rotWithShape="1">
              <a:blip r:embed="rId6">
                <a:clrChange>
                  <a:clrFrom>
                    <a:srgbClr val="FEFEFE"/>
                  </a:clrFrom>
                  <a:clrTo>
                    <a:srgbClr val="FEFEFE">
                      <a:alpha val="0"/>
                    </a:srgbClr>
                  </a:clrTo>
                </a:clrChange>
              </a:blip>
              <a:srcRect t="37857" b="35161"/>
              <a:stretch/>
            </p:blipFill>
            <p:spPr>
              <a:xfrm>
                <a:off x="6990755" y="2923171"/>
                <a:ext cx="2306465" cy="622333"/>
              </a:xfrm>
              <a:prstGeom prst="rect">
                <a:avLst/>
              </a:prstGeom>
            </p:spPr>
          </p:pic>
        </p:grpSp>
        <p:pic>
          <p:nvPicPr>
            <p:cNvPr id="17" name="Afbeelding 16">
              <a:extLst>
                <a:ext uri="{FF2B5EF4-FFF2-40B4-BE49-F238E27FC236}">
                  <a16:creationId xmlns:a16="http://schemas.microsoft.com/office/drawing/2014/main" id="{A25455C5-6CF2-4789-8874-165D8B7247FC}"/>
                </a:ext>
              </a:extLst>
            </p:cNvPr>
            <p:cNvPicPr>
              <a:picLocks noChangeAspect="1"/>
            </p:cNvPicPr>
            <p:nvPr/>
          </p:nvPicPr>
          <p:blipFill rotWithShape="1">
            <a:blip r:embed="rId7"/>
            <a:srcRect l="10309" t="22300" r="9361" b="25219"/>
            <a:stretch/>
          </p:blipFill>
          <p:spPr>
            <a:xfrm>
              <a:off x="5363459" y="5162694"/>
              <a:ext cx="2381250" cy="745110"/>
            </a:xfrm>
            <a:prstGeom prst="rect">
              <a:avLst/>
            </a:prstGeom>
          </p:spPr>
        </p:pic>
      </p:grpSp>
      <p:sp>
        <p:nvSpPr>
          <p:cNvPr id="23" name="Pijl: rechts 22">
            <a:extLst>
              <a:ext uri="{FF2B5EF4-FFF2-40B4-BE49-F238E27FC236}">
                <a16:creationId xmlns:a16="http://schemas.microsoft.com/office/drawing/2014/main" id="{B2DBD239-6126-4BD3-8E74-1AB6A70EE24E}"/>
              </a:ext>
            </a:extLst>
          </p:cNvPr>
          <p:cNvSpPr/>
          <p:nvPr/>
        </p:nvSpPr>
        <p:spPr>
          <a:xfrm>
            <a:off x="5203824" y="2688771"/>
            <a:ext cx="620033" cy="44494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0" name="Groep 19">
            <a:extLst>
              <a:ext uri="{FF2B5EF4-FFF2-40B4-BE49-F238E27FC236}">
                <a16:creationId xmlns:a16="http://schemas.microsoft.com/office/drawing/2014/main" id="{0704BCAC-8F00-2D06-0F17-4F2236322E54}"/>
              </a:ext>
            </a:extLst>
          </p:cNvPr>
          <p:cNvGrpSpPr/>
          <p:nvPr/>
        </p:nvGrpSpPr>
        <p:grpSpPr>
          <a:xfrm>
            <a:off x="9307383" y="143217"/>
            <a:ext cx="2620107" cy="655200"/>
            <a:chOff x="9125248" y="229997"/>
            <a:chExt cx="2620107" cy="655200"/>
          </a:xfrm>
        </p:grpSpPr>
        <p:pic>
          <p:nvPicPr>
            <p:cNvPr id="8" name="Afbeelding 7">
              <a:extLst>
                <a:ext uri="{FF2B5EF4-FFF2-40B4-BE49-F238E27FC236}">
                  <a16:creationId xmlns:a16="http://schemas.microsoft.com/office/drawing/2014/main" id="{740DCCB6-96F7-4219-9879-B2CA5577AB80}"/>
                </a:ext>
              </a:extLst>
            </p:cNvPr>
            <p:cNvPicPr/>
            <p:nvPr/>
          </p:nvPicPr>
          <p:blipFill>
            <a:blip r:embed="rId8">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18" name="Afbeelding 17">
              <a:extLst>
                <a:ext uri="{FF2B5EF4-FFF2-40B4-BE49-F238E27FC236}">
                  <a16:creationId xmlns:a16="http://schemas.microsoft.com/office/drawing/2014/main" id="{AEF858B5-4A32-F50F-F8DB-D743C7142416}"/>
                </a:ext>
              </a:extLst>
            </p:cNvPr>
            <p:cNvPicPr>
              <a:picLocks noChangeAspect="1"/>
            </p:cNvPicPr>
            <p:nvPr/>
          </p:nvPicPr>
          <p:blipFill>
            <a:blip r:embed="rId9"/>
            <a:stretch>
              <a:fillRect/>
            </a:stretch>
          </p:blipFill>
          <p:spPr>
            <a:xfrm>
              <a:off x="11090155" y="229997"/>
              <a:ext cx="655200" cy="655200"/>
            </a:xfrm>
            <a:prstGeom prst="rect">
              <a:avLst/>
            </a:prstGeom>
          </p:spPr>
        </p:pic>
      </p:grpSp>
      <p:sp>
        <p:nvSpPr>
          <p:cNvPr id="21" name="Tekstvak 20">
            <a:extLst>
              <a:ext uri="{FF2B5EF4-FFF2-40B4-BE49-F238E27FC236}">
                <a16:creationId xmlns:a16="http://schemas.microsoft.com/office/drawing/2014/main" id="{64D33C57-F728-69D4-135F-8F9CA587D881}"/>
              </a:ext>
            </a:extLst>
          </p:cNvPr>
          <p:cNvSpPr txBox="1"/>
          <p:nvPr/>
        </p:nvSpPr>
        <p:spPr>
          <a:xfrm>
            <a:off x="838199" y="5144531"/>
            <a:ext cx="10515600" cy="738664"/>
          </a:xfrm>
          <a:prstGeom prst="rect">
            <a:avLst/>
          </a:prstGeom>
          <a:noFill/>
        </p:spPr>
        <p:txBody>
          <a:bodyPr wrap="square" rtlCol="0">
            <a:spAutoFit/>
          </a:bodyPr>
          <a:lstStyle/>
          <a:p>
            <a:r>
              <a:rPr lang="en-US" sz="1400" dirty="0"/>
              <a:t>Debeuf, R., </a:t>
            </a:r>
            <a:r>
              <a:rPr lang="en-US" sz="1400" dirty="0" err="1"/>
              <a:t>Fobelets</a:t>
            </a:r>
            <a:r>
              <a:rPr lang="en-US" sz="1400" dirty="0"/>
              <a:t>, M., </a:t>
            </a:r>
            <a:r>
              <a:rPr lang="en-US" sz="1400" dirty="0" err="1"/>
              <a:t>Vaneyghen</a:t>
            </a:r>
            <a:r>
              <a:rPr lang="en-US" sz="1400" dirty="0"/>
              <a:t>, J., Naets, B., Minnaert, B., De Wachter, E., Lambrechts, R., </a:t>
            </a:r>
            <a:r>
              <a:rPr lang="en-US" sz="1400" dirty="0" err="1"/>
              <a:t>Beckwée</a:t>
            </a:r>
            <a:r>
              <a:rPr lang="en-US" sz="1400" dirty="0"/>
              <a:t>, D., Jansen, B., Middag, C., Swinnen, E. </a:t>
            </a:r>
            <a:r>
              <a:rPr lang="en-US" sz="1400" i="1" dirty="0"/>
              <a:t>Healthcare professionals’ perspectives on development of assistive technology using the Comprehensive Assistive Technology model </a:t>
            </a:r>
            <a:r>
              <a:rPr lang="en-US" sz="1400" dirty="0"/>
              <a:t>– Resubmitted after minor revisions (February 2023) in Assistive Technology.</a:t>
            </a:r>
          </a:p>
        </p:txBody>
      </p:sp>
      <p:sp>
        <p:nvSpPr>
          <p:cNvPr id="25" name="Tekstvak 24">
            <a:extLst>
              <a:ext uri="{FF2B5EF4-FFF2-40B4-BE49-F238E27FC236}">
                <a16:creationId xmlns:a16="http://schemas.microsoft.com/office/drawing/2014/main" id="{748938CC-831A-85D6-F0FC-8157DCD07459}"/>
              </a:ext>
            </a:extLst>
          </p:cNvPr>
          <p:cNvSpPr txBox="1"/>
          <p:nvPr/>
        </p:nvSpPr>
        <p:spPr>
          <a:xfrm>
            <a:off x="6841218" y="2413337"/>
            <a:ext cx="4104168" cy="1015663"/>
          </a:xfrm>
          <a:prstGeom prst="rect">
            <a:avLst/>
          </a:prstGeom>
          <a:noFill/>
        </p:spPr>
        <p:txBody>
          <a:bodyPr wrap="square" rtlCol="0">
            <a:spAutoFit/>
          </a:bodyPr>
          <a:lstStyle/>
          <a:p>
            <a:pPr marL="285750" indent="-285750">
              <a:buFont typeface="Arial" panose="020B0604020202020204" pitchFamily="34" charset="0"/>
              <a:buChar char="•"/>
            </a:pPr>
            <a:r>
              <a:rPr lang="nl-BE" sz="2000" dirty="0" err="1"/>
              <a:t>Auditive</a:t>
            </a:r>
            <a:r>
              <a:rPr lang="nl-BE" sz="2000" dirty="0"/>
              <a:t> feedback - step </a:t>
            </a:r>
            <a:r>
              <a:rPr lang="nl-BE" sz="2000" dirty="0" err="1"/>
              <a:t>rhythm</a:t>
            </a:r>
            <a:endParaRPr lang="nl-BE" sz="2000" dirty="0"/>
          </a:p>
          <a:p>
            <a:pPr marL="285750" indent="-285750">
              <a:buFont typeface="Arial" panose="020B0604020202020204" pitchFamily="34" charset="0"/>
              <a:buChar char="•"/>
            </a:pPr>
            <a:r>
              <a:rPr lang="nl-BE" sz="2000" dirty="0"/>
              <a:t>Visual feedback – </a:t>
            </a:r>
            <a:r>
              <a:rPr lang="nl-BE" sz="2000" dirty="0" err="1"/>
              <a:t>gait</a:t>
            </a:r>
            <a:r>
              <a:rPr lang="nl-BE" sz="2000" dirty="0"/>
              <a:t> </a:t>
            </a:r>
            <a:r>
              <a:rPr lang="nl-BE" sz="2000" dirty="0" err="1"/>
              <a:t>pattern</a:t>
            </a:r>
            <a:r>
              <a:rPr lang="nl-BE" sz="2000" dirty="0"/>
              <a:t> </a:t>
            </a:r>
          </a:p>
          <a:p>
            <a:pPr marL="285750" indent="-285750">
              <a:buFont typeface="Arial" panose="020B0604020202020204" pitchFamily="34" charset="0"/>
              <a:buChar char="•"/>
            </a:pPr>
            <a:r>
              <a:rPr lang="nl-BE" sz="2000" dirty="0"/>
              <a:t>Low </a:t>
            </a:r>
            <a:r>
              <a:rPr lang="nl-BE" sz="2000" dirty="0" err="1"/>
              <a:t>cost</a:t>
            </a:r>
            <a:r>
              <a:rPr lang="nl-BE" sz="2000" dirty="0"/>
              <a:t> </a:t>
            </a:r>
          </a:p>
        </p:txBody>
      </p:sp>
      <p:sp>
        <p:nvSpPr>
          <p:cNvPr id="28" name="Tijdelijke aanduiding voor dianummer 27">
            <a:extLst>
              <a:ext uri="{FF2B5EF4-FFF2-40B4-BE49-F238E27FC236}">
                <a16:creationId xmlns:a16="http://schemas.microsoft.com/office/drawing/2014/main" id="{B2A0086F-09C5-5AC5-2DFE-50C70EE54904}"/>
              </a:ext>
            </a:extLst>
          </p:cNvPr>
          <p:cNvSpPr>
            <a:spLocks noGrp="1"/>
          </p:cNvSpPr>
          <p:nvPr>
            <p:ph type="sldNum" sz="quarter" idx="12"/>
          </p:nvPr>
        </p:nvSpPr>
        <p:spPr/>
        <p:txBody>
          <a:bodyPr/>
          <a:lstStyle/>
          <a:p>
            <a:fld id="{EFA0B060-D5FC-49BB-9BF1-F50F7F2AB451}" type="slidenum">
              <a:rPr lang="nl-NL" smtClean="0"/>
              <a:t>3</a:t>
            </a:fld>
            <a:endParaRPr lang="nl-NL"/>
          </a:p>
        </p:txBody>
      </p:sp>
      <p:pic>
        <p:nvPicPr>
          <p:cNvPr id="29" name="Afbeelding 28" descr="Afbeelding met tekst&#10;&#10;Automatisch gegenereerde beschrijving">
            <a:extLst>
              <a:ext uri="{FF2B5EF4-FFF2-40B4-BE49-F238E27FC236}">
                <a16:creationId xmlns:a16="http://schemas.microsoft.com/office/drawing/2014/main" id="{CA598BCC-C310-5DE0-5490-27CD80DDCD23}"/>
              </a:ext>
            </a:extLst>
          </p:cNvPr>
          <p:cNvPicPr>
            <a:picLocks noChangeAspect="1"/>
          </p:cNvPicPr>
          <p:nvPr/>
        </p:nvPicPr>
        <p:blipFill rotWithShape="1">
          <a:blip r:embed="rId10"/>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109136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nl-NL" dirty="0">
                <a:latin typeface="+mn-lt"/>
              </a:rPr>
              <a:t>Smart walker Timeline</a:t>
            </a:r>
          </a:p>
        </p:txBody>
      </p:sp>
      <p:grpSp>
        <p:nvGrpSpPr>
          <p:cNvPr id="3" name="Groep 2">
            <a:extLst>
              <a:ext uri="{FF2B5EF4-FFF2-40B4-BE49-F238E27FC236}">
                <a16:creationId xmlns:a16="http://schemas.microsoft.com/office/drawing/2014/main" id="{C3267956-F699-71BB-D0CC-FE5CBF431C00}"/>
              </a:ext>
            </a:extLst>
          </p:cNvPr>
          <p:cNvGrpSpPr/>
          <p:nvPr/>
        </p:nvGrpSpPr>
        <p:grpSpPr>
          <a:xfrm>
            <a:off x="9307383" y="143217"/>
            <a:ext cx="2620107" cy="655200"/>
            <a:chOff x="9125248" y="229997"/>
            <a:chExt cx="2620107" cy="655200"/>
          </a:xfrm>
        </p:grpSpPr>
        <p:pic>
          <p:nvPicPr>
            <p:cNvPr id="4" name="Afbeelding 3">
              <a:extLst>
                <a:ext uri="{FF2B5EF4-FFF2-40B4-BE49-F238E27FC236}">
                  <a16:creationId xmlns:a16="http://schemas.microsoft.com/office/drawing/2014/main" id="{8B919829-9276-DE65-19B9-C8AB9DEABA95}"/>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5" name="Afbeelding 4">
              <a:extLst>
                <a:ext uri="{FF2B5EF4-FFF2-40B4-BE49-F238E27FC236}">
                  <a16:creationId xmlns:a16="http://schemas.microsoft.com/office/drawing/2014/main" id="{AEB7E876-2EEC-4E3E-1882-6658D07ACEFB}"/>
                </a:ext>
              </a:extLst>
            </p:cNvPr>
            <p:cNvPicPr>
              <a:picLocks noChangeAspect="1"/>
            </p:cNvPicPr>
            <p:nvPr/>
          </p:nvPicPr>
          <p:blipFill>
            <a:blip r:embed="rId4"/>
            <a:stretch>
              <a:fillRect/>
            </a:stretch>
          </p:blipFill>
          <p:spPr>
            <a:xfrm>
              <a:off x="11090155" y="229997"/>
              <a:ext cx="655200" cy="655200"/>
            </a:xfrm>
            <a:prstGeom prst="rect">
              <a:avLst/>
            </a:prstGeom>
          </p:spPr>
        </p:pic>
      </p:grpSp>
      <p:cxnSp>
        <p:nvCxnSpPr>
          <p:cNvPr id="7" name="Rechte verbindingslijn met pijl 6">
            <a:extLst>
              <a:ext uri="{FF2B5EF4-FFF2-40B4-BE49-F238E27FC236}">
                <a16:creationId xmlns:a16="http://schemas.microsoft.com/office/drawing/2014/main" id="{764818D7-6CB9-BBF0-7C57-E09A958E4511}"/>
              </a:ext>
            </a:extLst>
          </p:cNvPr>
          <p:cNvCxnSpPr/>
          <p:nvPr/>
        </p:nvCxnSpPr>
        <p:spPr>
          <a:xfrm>
            <a:off x="1020726" y="3349256"/>
            <a:ext cx="1011156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Rechte verbindingslijn 8">
            <a:extLst>
              <a:ext uri="{FF2B5EF4-FFF2-40B4-BE49-F238E27FC236}">
                <a16:creationId xmlns:a16="http://schemas.microsoft.com/office/drawing/2014/main" id="{4120B351-298F-84DB-757C-0A0A7653E7A0}"/>
              </a:ext>
            </a:extLst>
          </p:cNvPr>
          <p:cNvCxnSpPr/>
          <p:nvPr/>
        </p:nvCxnSpPr>
        <p:spPr>
          <a:xfrm>
            <a:off x="1509823" y="3125972"/>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26631E5E-E08B-1670-B508-DB42C566F314}"/>
              </a:ext>
            </a:extLst>
          </p:cNvPr>
          <p:cNvCxnSpPr/>
          <p:nvPr/>
        </p:nvCxnSpPr>
        <p:spPr>
          <a:xfrm>
            <a:off x="2874334" y="3125972"/>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BFA80623-3D66-0FEE-D49E-2E6D907A4F14}"/>
              </a:ext>
            </a:extLst>
          </p:cNvPr>
          <p:cNvSpPr txBox="1"/>
          <p:nvPr/>
        </p:nvSpPr>
        <p:spPr>
          <a:xfrm>
            <a:off x="475808" y="2327650"/>
            <a:ext cx="2068029" cy="646331"/>
          </a:xfrm>
          <a:prstGeom prst="rect">
            <a:avLst/>
          </a:prstGeom>
          <a:noFill/>
        </p:spPr>
        <p:txBody>
          <a:bodyPr wrap="square" rtlCol="0">
            <a:spAutoFit/>
          </a:bodyPr>
          <a:lstStyle/>
          <a:p>
            <a:pPr algn="ctr"/>
            <a:r>
              <a:rPr lang="nl-BE" dirty="0"/>
              <a:t>Brainstorm </a:t>
            </a:r>
            <a:r>
              <a:rPr lang="nl-BE" dirty="0" err="1"/>
              <a:t>sessions</a:t>
            </a:r>
            <a:r>
              <a:rPr lang="nl-BE" dirty="0"/>
              <a:t> </a:t>
            </a:r>
            <a:r>
              <a:rPr lang="nl-BE" dirty="0" err="1"/>
              <a:t>with</a:t>
            </a:r>
            <a:r>
              <a:rPr lang="nl-BE" dirty="0"/>
              <a:t> </a:t>
            </a:r>
            <a:r>
              <a:rPr lang="nl-BE" dirty="0" err="1"/>
              <a:t>working</a:t>
            </a:r>
            <a:r>
              <a:rPr lang="nl-BE" dirty="0"/>
              <a:t> </a:t>
            </a:r>
            <a:r>
              <a:rPr lang="nl-BE" dirty="0" err="1"/>
              <a:t>group</a:t>
            </a:r>
            <a:endParaRPr lang="nl-BE" dirty="0"/>
          </a:p>
        </p:txBody>
      </p:sp>
      <p:sp>
        <p:nvSpPr>
          <p:cNvPr id="18" name="Tekstvak 17">
            <a:extLst>
              <a:ext uri="{FF2B5EF4-FFF2-40B4-BE49-F238E27FC236}">
                <a16:creationId xmlns:a16="http://schemas.microsoft.com/office/drawing/2014/main" id="{17B3B804-EEAF-A65E-37FC-C3007F007C54}"/>
              </a:ext>
            </a:extLst>
          </p:cNvPr>
          <p:cNvSpPr txBox="1"/>
          <p:nvPr/>
        </p:nvSpPr>
        <p:spPr>
          <a:xfrm>
            <a:off x="1774307" y="3674438"/>
            <a:ext cx="2497765" cy="646331"/>
          </a:xfrm>
          <a:prstGeom prst="rect">
            <a:avLst/>
          </a:prstGeom>
          <a:noFill/>
        </p:spPr>
        <p:txBody>
          <a:bodyPr wrap="square" rtlCol="0">
            <a:spAutoFit/>
          </a:bodyPr>
          <a:lstStyle/>
          <a:p>
            <a:pPr algn="ctr"/>
            <a:r>
              <a:rPr lang="en-US" dirty="0"/>
              <a:t>April – May 2021</a:t>
            </a:r>
          </a:p>
          <a:p>
            <a:pPr algn="ctr"/>
            <a:r>
              <a:rPr lang="en-US" dirty="0"/>
              <a:t>Focus group discussions</a:t>
            </a:r>
            <a:endParaRPr lang="nl-BE" dirty="0"/>
          </a:p>
        </p:txBody>
      </p:sp>
      <p:sp>
        <p:nvSpPr>
          <p:cNvPr id="6" name="Tekstvak 5">
            <a:extLst>
              <a:ext uri="{FF2B5EF4-FFF2-40B4-BE49-F238E27FC236}">
                <a16:creationId xmlns:a16="http://schemas.microsoft.com/office/drawing/2014/main" id="{33E144CA-0404-76B9-DFF4-68841BEED941}"/>
              </a:ext>
            </a:extLst>
          </p:cNvPr>
          <p:cNvSpPr txBox="1"/>
          <p:nvPr/>
        </p:nvSpPr>
        <p:spPr>
          <a:xfrm>
            <a:off x="4049243" y="2276186"/>
            <a:ext cx="2497765" cy="923330"/>
          </a:xfrm>
          <a:prstGeom prst="rect">
            <a:avLst/>
          </a:prstGeom>
          <a:noFill/>
        </p:spPr>
        <p:txBody>
          <a:bodyPr wrap="square" rtlCol="0">
            <a:spAutoFit/>
          </a:bodyPr>
          <a:lstStyle/>
          <a:p>
            <a:pPr algn="ctr"/>
            <a:r>
              <a:rPr lang="en-US" dirty="0"/>
              <a:t>June 2021 – June 2022</a:t>
            </a:r>
          </a:p>
          <a:p>
            <a:pPr algn="ctr"/>
            <a:r>
              <a:rPr lang="en-US" dirty="0"/>
              <a:t>Development and applications</a:t>
            </a:r>
            <a:endParaRPr lang="nl-BE" dirty="0"/>
          </a:p>
        </p:txBody>
      </p:sp>
      <p:cxnSp>
        <p:nvCxnSpPr>
          <p:cNvPr id="8" name="Rechte verbindingslijn 7">
            <a:extLst>
              <a:ext uri="{FF2B5EF4-FFF2-40B4-BE49-F238E27FC236}">
                <a16:creationId xmlns:a16="http://schemas.microsoft.com/office/drawing/2014/main" id="{C1784813-4C72-5E6F-F111-2D0EB2DEAEB9}"/>
              </a:ext>
            </a:extLst>
          </p:cNvPr>
          <p:cNvCxnSpPr/>
          <p:nvPr/>
        </p:nvCxnSpPr>
        <p:spPr>
          <a:xfrm>
            <a:off x="7595623" y="3099391"/>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ijdelijke aanduiding voor dianummer 9">
            <a:extLst>
              <a:ext uri="{FF2B5EF4-FFF2-40B4-BE49-F238E27FC236}">
                <a16:creationId xmlns:a16="http://schemas.microsoft.com/office/drawing/2014/main" id="{4E8FD9A0-EA1B-1DF5-4B9A-AAAA9FA7E4D9}"/>
              </a:ext>
            </a:extLst>
          </p:cNvPr>
          <p:cNvSpPr>
            <a:spLocks noGrp="1"/>
          </p:cNvSpPr>
          <p:nvPr>
            <p:ph type="sldNum" sz="quarter" idx="12"/>
          </p:nvPr>
        </p:nvSpPr>
        <p:spPr/>
        <p:txBody>
          <a:bodyPr/>
          <a:lstStyle/>
          <a:p>
            <a:fld id="{EFA0B060-D5FC-49BB-9BF1-F50F7F2AB451}" type="slidenum">
              <a:rPr lang="nl-NL" smtClean="0"/>
              <a:t>4</a:t>
            </a:fld>
            <a:endParaRPr lang="nl-NL"/>
          </a:p>
        </p:txBody>
      </p:sp>
      <p:pic>
        <p:nvPicPr>
          <p:cNvPr id="12" name="Afbeelding 11" descr="Afbeelding met tekst&#10;&#10;Automatisch gegenereerde beschrijving">
            <a:extLst>
              <a:ext uri="{FF2B5EF4-FFF2-40B4-BE49-F238E27FC236}">
                <a16:creationId xmlns:a16="http://schemas.microsoft.com/office/drawing/2014/main" id="{9CC8778F-7396-F46C-6EC3-FB31B4A5996B}"/>
              </a:ext>
            </a:extLst>
          </p:cNvPr>
          <p:cNvPicPr>
            <a:picLocks noChangeAspect="1"/>
          </p:cNvPicPr>
          <p:nvPr/>
        </p:nvPicPr>
        <p:blipFill rotWithShape="1">
          <a:blip r:embed="rId5"/>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3200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nl-NL" dirty="0">
                <a:latin typeface="+mn-lt"/>
              </a:rPr>
              <a:t>Smart walker</a:t>
            </a:r>
          </a:p>
        </p:txBody>
      </p:sp>
      <p:grpSp>
        <p:nvGrpSpPr>
          <p:cNvPr id="14" name="Groep 13">
            <a:extLst>
              <a:ext uri="{FF2B5EF4-FFF2-40B4-BE49-F238E27FC236}">
                <a16:creationId xmlns:a16="http://schemas.microsoft.com/office/drawing/2014/main" id="{D3072564-6E70-296B-28C2-B125A7880E89}"/>
              </a:ext>
            </a:extLst>
          </p:cNvPr>
          <p:cNvGrpSpPr/>
          <p:nvPr/>
        </p:nvGrpSpPr>
        <p:grpSpPr>
          <a:xfrm>
            <a:off x="5593800" y="1612668"/>
            <a:ext cx="5900089" cy="3385574"/>
            <a:chOff x="5593800" y="1648302"/>
            <a:chExt cx="5900089" cy="3385574"/>
          </a:xfrm>
        </p:grpSpPr>
        <p:pic>
          <p:nvPicPr>
            <p:cNvPr id="1026" name="Picture 2">
              <a:extLst>
                <a:ext uri="{FF2B5EF4-FFF2-40B4-BE49-F238E27FC236}">
                  <a16:creationId xmlns:a16="http://schemas.microsoft.com/office/drawing/2014/main" id="{F0AA6680-9A60-4B45-AA4C-0A9446931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800" y="3413876"/>
              <a:ext cx="2880000"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6CD03CE-BC14-DF6D-5D99-1EC6E07584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888" y="1648302"/>
              <a:ext cx="2880001"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B1AC5AB-73FC-296B-EADF-43441E6AD1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800" y="1648302"/>
              <a:ext cx="2879999" cy="162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38873AC-717B-2B18-44BD-5F59CB2CB3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3890" y="3413876"/>
              <a:ext cx="2879999" cy="1620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8" descr="Graphical user interface&#10;&#10;Description automatically generated">
            <a:extLst>
              <a:ext uri="{FF2B5EF4-FFF2-40B4-BE49-F238E27FC236}">
                <a16:creationId xmlns:a16="http://schemas.microsoft.com/office/drawing/2014/main" id="{E3E397F4-9248-43BC-5714-07A7A0645A90}"/>
              </a:ext>
            </a:extLst>
          </p:cNvPr>
          <p:cNvPicPr>
            <a:picLocks noChangeAspect="1"/>
          </p:cNvPicPr>
          <p:nvPr/>
        </p:nvPicPr>
        <p:blipFill>
          <a:blip r:embed="rId7"/>
          <a:stretch>
            <a:fillRect/>
          </a:stretch>
        </p:blipFill>
        <p:spPr>
          <a:xfrm>
            <a:off x="698111" y="1648302"/>
            <a:ext cx="3922508" cy="3385574"/>
          </a:xfrm>
          <a:prstGeom prst="rect">
            <a:avLst/>
          </a:prstGeom>
        </p:spPr>
      </p:pic>
      <p:grpSp>
        <p:nvGrpSpPr>
          <p:cNvPr id="3" name="Groep 2">
            <a:extLst>
              <a:ext uri="{FF2B5EF4-FFF2-40B4-BE49-F238E27FC236}">
                <a16:creationId xmlns:a16="http://schemas.microsoft.com/office/drawing/2014/main" id="{C3267956-F699-71BB-D0CC-FE5CBF431C00}"/>
              </a:ext>
            </a:extLst>
          </p:cNvPr>
          <p:cNvGrpSpPr/>
          <p:nvPr/>
        </p:nvGrpSpPr>
        <p:grpSpPr>
          <a:xfrm>
            <a:off x="9307383" y="143217"/>
            <a:ext cx="2620107" cy="655200"/>
            <a:chOff x="9125248" y="229997"/>
            <a:chExt cx="2620107" cy="655200"/>
          </a:xfrm>
        </p:grpSpPr>
        <p:pic>
          <p:nvPicPr>
            <p:cNvPr id="4" name="Afbeelding 3">
              <a:extLst>
                <a:ext uri="{FF2B5EF4-FFF2-40B4-BE49-F238E27FC236}">
                  <a16:creationId xmlns:a16="http://schemas.microsoft.com/office/drawing/2014/main" id="{8B919829-9276-DE65-19B9-C8AB9DEABA95}"/>
                </a:ext>
              </a:extLst>
            </p:cNvPr>
            <p:cNvPicPr/>
            <p:nvPr/>
          </p:nvPicPr>
          <p:blipFill>
            <a:blip r:embed="rId8">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5" name="Afbeelding 4">
              <a:extLst>
                <a:ext uri="{FF2B5EF4-FFF2-40B4-BE49-F238E27FC236}">
                  <a16:creationId xmlns:a16="http://schemas.microsoft.com/office/drawing/2014/main" id="{AEB7E876-2EEC-4E3E-1882-6658D07ACEFB}"/>
                </a:ext>
              </a:extLst>
            </p:cNvPr>
            <p:cNvPicPr>
              <a:picLocks noChangeAspect="1"/>
            </p:cNvPicPr>
            <p:nvPr/>
          </p:nvPicPr>
          <p:blipFill>
            <a:blip r:embed="rId9"/>
            <a:stretch>
              <a:fillRect/>
            </a:stretch>
          </p:blipFill>
          <p:spPr>
            <a:xfrm>
              <a:off x="11090155" y="229997"/>
              <a:ext cx="655200" cy="655200"/>
            </a:xfrm>
            <a:prstGeom prst="rect">
              <a:avLst/>
            </a:prstGeom>
          </p:spPr>
        </p:pic>
      </p:grpSp>
      <p:sp>
        <p:nvSpPr>
          <p:cNvPr id="7" name="Tijdelijke aanduiding voor dianummer 6">
            <a:extLst>
              <a:ext uri="{FF2B5EF4-FFF2-40B4-BE49-F238E27FC236}">
                <a16:creationId xmlns:a16="http://schemas.microsoft.com/office/drawing/2014/main" id="{9CA05906-64C3-04A0-A62B-EE80045ECC0E}"/>
              </a:ext>
            </a:extLst>
          </p:cNvPr>
          <p:cNvSpPr>
            <a:spLocks noGrp="1"/>
          </p:cNvSpPr>
          <p:nvPr>
            <p:ph type="sldNum" sz="quarter" idx="12"/>
          </p:nvPr>
        </p:nvSpPr>
        <p:spPr/>
        <p:txBody>
          <a:bodyPr/>
          <a:lstStyle/>
          <a:p>
            <a:fld id="{EFA0B060-D5FC-49BB-9BF1-F50F7F2AB451}" type="slidenum">
              <a:rPr lang="nl-NL" smtClean="0"/>
              <a:t>5</a:t>
            </a:fld>
            <a:endParaRPr lang="nl-NL"/>
          </a:p>
        </p:txBody>
      </p:sp>
      <p:pic>
        <p:nvPicPr>
          <p:cNvPr id="8" name="Afbeelding 7" descr="Afbeelding met tekst&#10;&#10;Automatisch gegenereerde beschrijving">
            <a:extLst>
              <a:ext uri="{FF2B5EF4-FFF2-40B4-BE49-F238E27FC236}">
                <a16:creationId xmlns:a16="http://schemas.microsoft.com/office/drawing/2014/main" id="{01EB10F5-8170-43B0-854E-B9F592068162}"/>
              </a:ext>
            </a:extLst>
          </p:cNvPr>
          <p:cNvPicPr>
            <a:picLocks noChangeAspect="1"/>
          </p:cNvPicPr>
          <p:nvPr/>
        </p:nvPicPr>
        <p:blipFill rotWithShape="1">
          <a:blip r:embed="rId10"/>
          <a:srcRect t="16987" b="8378"/>
          <a:stretch/>
        </p:blipFill>
        <p:spPr>
          <a:xfrm>
            <a:off x="2264493" y="5950146"/>
            <a:ext cx="7663013" cy="812407"/>
          </a:xfrm>
          <a:prstGeom prst="rect">
            <a:avLst/>
          </a:prstGeom>
        </p:spPr>
      </p:pic>
      <p:sp>
        <p:nvSpPr>
          <p:cNvPr id="9" name="Rechthoek 8">
            <a:extLst>
              <a:ext uri="{FF2B5EF4-FFF2-40B4-BE49-F238E27FC236}">
                <a16:creationId xmlns:a16="http://schemas.microsoft.com/office/drawing/2014/main" id="{40E469BD-AA7E-ED9E-D778-C4A2811B1004}"/>
              </a:ext>
            </a:extLst>
          </p:cNvPr>
          <p:cNvSpPr/>
          <p:nvPr/>
        </p:nvSpPr>
        <p:spPr>
          <a:xfrm>
            <a:off x="6000750" y="1741133"/>
            <a:ext cx="1933575" cy="1421167"/>
          </a:xfrm>
          <a:prstGeom prst="rect">
            <a:avLst/>
          </a:prstGeom>
          <a:noFill/>
          <a:ln w="57150">
            <a:solidFill>
              <a:srgbClr val="1EF6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1" name="Rechthoek 10">
            <a:extLst>
              <a:ext uri="{FF2B5EF4-FFF2-40B4-BE49-F238E27FC236}">
                <a16:creationId xmlns:a16="http://schemas.microsoft.com/office/drawing/2014/main" id="{C029250C-A7BD-1046-C032-B19465A56C3E}"/>
              </a:ext>
            </a:extLst>
          </p:cNvPr>
          <p:cNvSpPr/>
          <p:nvPr/>
        </p:nvSpPr>
        <p:spPr>
          <a:xfrm>
            <a:off x="6000750" y="3513292"/>
            <a:ext cx="1933575" cy="142116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13" name="Rechte verbindingslijn met pijl 12">
            <a:extLst>
              <a:ext uri="{FF2B5EF4-FFF2-40B4-BE49-F238E27FC236}">
                <a16:creationId xmlns:a16="http://schemas.microsoft.com/office/drawing/2014/main" id="{B73DD65D-7B65-ECFD-D1AB-44ECFB1AD8EB}"/>
              </a:ext>
            </a:extLst>
          </p:cNvPr>
          <p:cNvCxnSpPr>
            <a:cxnSpLocks/>
          </p:cNvCxnSpPr>
          <p:nvPr/>
        </p:nvCxnSpPr>
        <p:spPr>
          <a:xfrm flipV="1">
            <a:off x="6991349" y="3616145"/>
            <a:ext cx="0" cy="6077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40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nl-NL" dirty="0">
                <a:latin typeface="+mn-lt"/>
              </a:rPr>
              <a:t>Smart walker</a:t>
            </a:r>
          </a:p>
        </p:txBody>
      </p:sp>
      <p:pic>
        <p:nvPicPr>
          <p:cNvPr id="3" name="Picture 4" descr="A screenshot of a computer&#10;&#10;Description automatically generated with medium confidence">
            <a:extLst>
              <a:ext uri="{FF2B5EF4-FFF2-40B4-BE49-F238E27FC236}">
                <a16:creationId xmlns:a16="http://schemas.microsoft.com/office/drawing/2014/main" id="{F8DC4A2F-CE0A-0B5C-C3C1-2BB9B7260E25}"/>
              </a:ext>
            </a:extLst>
          </p:cNvPr>
          <p:cNvPicPr>
            <a:picLocks noChangeAspect="1"/>
          </p:cNvPicPr>
          <p:nvPr/>
        </p:nvPicPr>
        <p:blipFill>
          <a:blip r:embed="rId3"/>
          <a:stretch>
            <a:fillRect/>
          </a:stretch>
        </p:blipFill>
        <p:spPr>
          <a:xfrm>
            <a:off x="312370" y="1901445"/>
            <a:ext cx="5669279" cy="3055111"/>
          </a:xfrm>
          <a:prstGeom prst="rect">
            <a:avLst/>
          </a:prstGeom>
        </p:spPr>
      </p:pic>
      <p:grpSp>
        <p:nvGrpSpPr>
          <p:cNvPr id="6" name="Groep 5">
            <a:extLst>
              <a:ext uri="{FF2B5EF4-FFF2-40B4-BE49-F238E27FC236}">
                <a16:creationId xmlns:a16="http://schemas.microsoft.com/office/drawing/2014/main" id="{CE2E9803-9857-592D-6741-C9903E867F79}"/>
              </a:ext>
            </a:extLst>
          </p:cNvPr>
          <p:cNvGrpSpPr/>
          <p:nvPr/>
        </p:nvGrpSpPr>
        <p:grpSpPr>
          <a:xfrm>
            <a:off x="6095999" y="1072454"/>
            <a:ext cx="5783631" cy="4713092"/>
            <a:chOff x="6095999" y="1019943"/>
            <a:chExt cx="5783631" cy="4713092"/>
          </a:xfrm>
        </p:grpSpPr>
        <p:pic>
          <p:nvPicPr>
            <p:cNvPr id="4" name="Picture 5" descr="A screenshot of a computer&#10;&#10;Description automatically generated with low confidence">
              <a:extLst>
                <a:ext uri="{FF2B5EF4-FFF2-40B4-BE49-F238E27FC236}">
                  <a16:creationId xmlns:a16="http://schemas.microsoft.com/office/drawing/2014/main" id="{9AE964E1-B478-1583-2C50-442F84996510}"/>
                </a:ext>
              </a:extLst>
            </p:cNvPr>
            <p:cNvPicPr>
              <a:picLocks noChangeAspect="1"/>
            </p:cNvPicPr>
            <p:nvPr/>
          </p:nvPicPr>
          <p:blipFill>
            <a:blip r:embed="rId4"/>
            <a:stretch>
              <a:fillRect/>
            </a:stretch>
          </p:blipFill>
          <p:spPr>
            <a:xfrm>
              <a:off x="6095999" y="1019943"/>
              <a:ext cx="5783631" cy="2583996"/>
            </a:xfrm>
            <a:prstGeom prst="rect">
              <a:avLst/>
            </a:prstGeom>
          </p:spPr>
        </p:pic>
        <p:pic>
          <p:nvPicPr>
            <p:cNvPr id="5" name="Picture 7" descr="Graphical user interface&#10;&#10;Description automatically generated">
              <a:extLst>
                <a:ext uri="{FF2B5EF4-FFF2-40B4-BE49-F238E27FC236}">
                  <a16:creationId xmlns:a16="http://schemas.microsoft.com/office/drawing/2014/main" id="{E9CC6869-0BB2-9875-6721-486F05B3291F}"/>
                </a:ext>
              </a:extLst>
            </p:cNvPr>
            <p:cNvPicPr>
              <a:picLocks noChangeAspect="1"/>
            </p:cNvPicPr>
            <p:nvPr/>
          </p:nvPicPr>
          <p:blipFill rotWithShape="1">
            <a:blip r:embed="rId5"/>
            <a:srcRect r="251"/>
            <a:stretch/>
          </p:blipFill>
          <p:spPr>
            <a:xfrm>
              <a:off x="6095999" y="3603939"/>
              <a:ext cx="5783631" cy="2129096"/>
            </a:xfrm>
            <a:prstGeom prst="rect">
              <a:avLst/>
            </a:prstGeom>
          </p:spPr>
        </p:pic>
      </p:grpSp>
      <p:grpSp>
        <p:nvGrpSpPr>
          <p:cNvPr id="7" name="Groep 6">
            <a:extLst>
              <a:ext uri="{FF2B5EF4-FFF2-40B4-BE49-F238E27FC236}">
                <a16:creationId xmlns:a16="http://schemas.microsoft.com/office/drawing/2014/main" id="{0DBAD6A5-5A49-2BDA-2A32-9B846DB0C6A9}"/>
              </a:ext>
            </a:extLst>
          </p:cNvPr>
          <p:cNvGrpSpPr/>
          <p:nvPr/>
        </p:nvGrpSpPr>
        <p:grpSpPr>
          <a:xfrm>
            <a:off x="9307383" y="143217"/>
            <a:ext cx="2620107" cy="655200"/>
            <a:chOff x="9125248" y="229997"/>
            <a:chExt cx="2620107" cy="655200"/>
          </a:xfrm>
        </p:grpSpPr>
        <p:pic>
          <p:nvPicPr>
            <p:cNvPr id="9" name="Afbeelding 8">
              <a:extLst>
                <a:ext uri="{FF2B5EF4-FFF2-40B4-BE49-F238E27FC236}">
                  <a16:creationId xmlns:a16="http://schemas.microsoft.com/office/drawing/2014/main" id="{1952352C-BAA3-78F4-4256-F36C76140DBA}"/>
                </a:ext>
              </a:extLst>
            </p:cNvPr>
            <p:cNvPicPr/>
            <p:nvPr/>
          </p:nvPicPr>
          <p:blipFill>
            <a:blip r:embed="rId6">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10" name="Afbeelding 9">
              <a:extLst>
                <a:ext uri="{FF2B5EF4-FFF2-40B4-BE49-F238E27FC236}">
                  <a16:creationId xmlns:a16="http://schemas.microsoft.com/office/drawing/2014/main" id="{50555F16-3C2D-653A-62F4-2E58CBE7AA20}"/>
                </a:ext>
              </a:extLst>
            </p:cNvPr>
            <p:cNvPicPr>
              <a:picLocks noChangeAspect="1"/>
            </p:cNvPicPr>
            <p:nvPr/>
          </p:nvPicPr>
          <p:blipFill>
            <a:blip r:embed="rId7"/>
            <a:stretch>
              <a:fillRect/>
            </a:stretch>
          </p:blipFill>
          <p:spPr>
            <a:xfrm>
              <a:off x="11090155" y="229997"/>
              <a:ext cx="655200" cy="655200"/>
            </a:xfrm>
            <a:prstGeom prst="rect">
              <a:avLst/>
            </a:prstGeom>
          </p:spPr>
        </p:pic>
      </p:grpSp>
      <p:cxnSp>
        <p:nvCxnSpPr>
          <p:cNvPr id="11" name="Rechte verbindingslijn met pijl 10">
            <a:extLst>
              <a:ext uri="{FF2B5EF4-FFF2-40B4-BE49-F238E27FC236}">
                <a16:creationId xmlns:a16="http://schemas.microsoft.com/office/drawing/2014/main" id="{CFF2FC03-B0FD-8F57-AB21-80B687781CCC}"/>
              </a:ext>
            </a:extLst>
          </p:cNvPr>
          <p:cNvCxnSpPr>
            <a:cxnSpLocks/>
          </p:cNvCxnSpPr>
          <p:nvPr/>
        </p:nvCxnSpPr>
        <p:spPr>
          <a:xfrm flipH="1">
            <a:off x="2245420" y="1588284"/>
            <a:ext cx="716855" cy="101965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4E1F8E29-C287-2E74-42EA-1FA4A03E0214}"/>
              </a:ext>
            </a:extLst>
          </p:cNvPr>
          <p:cNvCxnSpPr>
            <a:cxnSpLocks/>
          </p:cNvCxnSpPr>
          <p:nvPr/>
        </p:nvCxnSpPr>
        <p:spPr>
          <a:xfrm>
            <a:off x="4630368" y="1576997"/>
            <a:ext cx="2884857" cy="8210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4" name="Tijdelijke aanduiding voor dianummer 13">
            <a:extLst>
              <a:ext uri="{FF2B5EF4-FFF2-40B4-BE49-F238E27FC236}">
                <a16:creationId xmlns:a16="http://schemas.microsoft.com/office/drawing/2014/main" id="{960B5FA6-7D31-B16E-698D-3D9739967732}"/>
              </a:ext>
            </a:extLst>
          </p:cNvPr>
          <p:cNvSpPr>
            <a:spLocks noGrp="1"/>
          </p:cNvSpPr>
          <p:nvPr>
            <p:ph type="sldNum" sz="quarter" idx="12"/>
          </p:nvPr>
        </p:nvSpPr>
        <p:spPr/>
        <p:txBody>
          <a:bodyPr/>
          <a:lstStyle/>
          <a:p>
            <a:fld id="{EFA0B060-D5FC-49BB-9BF1-F50F7F2AB451}" type="slidenum">
              <a:rPr lang="nl-NL" smtClean="0"/>
              <a:t>6</a:t>
            </a:fld>
            <a:endParaRPr lang="nl-NL"/>
          </a:p>
        </p:txBody>
      </p:sp>
      <p:sp>
        <p:nvSpPr>
          <p:cNvPr id="23" name="Rectangle 1">
            <a:extLst>
              <a:ext uri="{FF2B5EF4-FFF2-40B4-BE49-F238E27FC236}">
                <a16:creationId xmlns:a16="http://schemas.microsoft.com/office/drawing/2014/main" id="{0A8091EF-A187-1A15-5407-4169EDE0A5BE}"/>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24" name="Tekstvak 23">
            <a:extLst>
              <a:ext uri="{FF2B5EF4-FFF2-40B4-BE49-F238E27FC236}">
                <a16:creationId xmlns:a16="http://schemas.microsoft.com/office/drawing/2014/main" id="{9F59BC5A-A8AB-E26D-316E-EB3219C6C38E}"/>
              </a:ext>
            </a:extLst>
          </p:cNvPr>
          <p:cNvSpPr txBox="1"/>
          <p:nvPr/>
        </p:nvSpPr>
        <p:spPr>
          <a:xfrm>
            <a:off x="2410434" y="1218951"/>
            <a:ext cx="2952750" cy="369333"/>
          </a:xfrm>
          <a:prstGeom prst="rect">
            <a:avLst/>
          </a:prstGeom>
          <a:noFill/>
        </p:spPr>
        <p:txBody>
          <a:bodyPr wrap="square" rtlCol="0">
            <a:spAutoFit/>
          </a:bodyPr>
          <a:lstStyle/>
          <a:p>
            <a:r>
              <a:rPr lang="nl-BE" dirty="0"/>
              <a:t>percentage of correct steps</a:t>
            </a:r>
          </a:p>
        </p:txBody>
      </p:sp>
      <p:sp>
        <p:nvSpPr>
          <p:cNvPr id="28" name="Tekstvak 27">
            <a:extLst>
              <a:ext uri="{FF2B5EF4-FFF2-40B4-BE49-F238E27FC236}">
                <a16:creationId xmlns:a16="http://schemas.microsoft.com/office/drawing/2014/main" id="{D11802A9-A75B-D6AA-41B1-A2D0CDF5F2BF}"/>
              </a:ext>
            </a:extLst>
          </p:cNvPr>
          <p:cNvSpPr txBox="1"/>
          <p:nvPr/>
        </p:nvSpPr>
        <p:spPr>
          <a:xfrm>
            <a:off x="3923081" y="1942377"/>
            <a:ext cx="400050" cy="461665"/>
          </a:xfrm>
          <a:prstGeom prst="rect">
            <a:avLst/>
          </a:prstGeom>
          <a:noFill/>
          <a:ln>
            <a:noFill/>
          </a:ln>
        </p:spPr>
        <p:txBody>
          <a:bodyPr wrap="square" rtlCol="0">
            <a:spAutoFit/>
          </a:bodyPr>
          <a:lstStyle/>
          <a:p>
            <a:r>
              <a:rPr lang="nl-BE" sz="2400" b="1" dirty="0">
                <a:solidFill>
                  <a:schemeClr val="accent2"/>
                </a:solidFill>
              </a:rPr>
              <a:t>L</a:t>
            </a:r>
          </a:p>
        </p:txBody>
      </p:sp>
      <p:sp>
        <p:nvSpPr>
          <p:cNvPr id="29" name="Tekstvak 28">
            <a:extLst>
              <a:ext uri="{FF2B5EF4-FFF2-40B4-BE49-F238E27FC236}">
                <a16:creationId xmlns:a16="http://schemas.microsoft.com/office/drawing/2014/main" id="{0F400FB1-8210-6FE3-45E7-ADD7CBECDD4D}"/>
              </a:ext>
            </a:extLst>
          </p:cNvPr>
          <p:cNvSpPr txBox="1"/>
          <p:nvPr/>
        </p:nvSpPr>
        <p:spPr>
          <a:xfrm>
            <a:off x="3933799" y="2736112"/>
            <a:ext cx="400050" cy="461665"/>
          </a:xfrm>
          <a:prstGeom prst="rect">
            <a:avLst/>
          </a:prstGeom>
          <a:noFill/>
        </p:spPr>
        <p:txBody>
          <a:bodyPr wrap="square" rtlCol="0">
            <a:spAutoFit/>
          </a:bodyPr>
          <a:lstStyle/>
          <a:p>
            <a:r>
              <a:rPr lang="nl-BE" sz="2400" b="1" dirty="0">
                <a:solidFill>
                  <a:schemeClr val="accent2"/>
                </a:solidFill>
              </a:rPr>
              <a:t>R</a:t>
            </a:r>
          </a:p>
        </p:txBody>
      </p:sp>
      <p:sp>
        <p:nvSpPr>
          <p:cNvPr id="31" name="Tekstvak 30">
            <a:extLst>
              <a:ext uri="{FF2B5EF4-FFF2-40B4-BE49-F238E27FC236}">
                <a16:creationId xmlns:a16="http://schemas.microsoft.com/office/drawing/2014/main" id="{E5AAB83B-35FD-5990-5D53-AF8AA5CE0E58}"/>
              </a:ext>
            </a:extLst>
          </p:cNvPr>
          <p:cNvSpPr txBox="1"/>
          <p:nvPr/>
        </p:nvSpPr>
        <p:spPr>
          <a:xfrm>
            <a:off x="229863" y="1532113"/>
            <a:ext cx="2098064" cy="369332"/>
          </a:xfrm>
          <a:prstGeom prst="rect">
            <a:avLst/>
          </a:prstGeom>
          <a:noFill/>
        </p:spPr>
        <p:txBody>
          <a:bodyPr wrap="square" rtlCol="0">
            <a:spAutoFit/>
          </a:bodyPr>
          <a:lstStyle/>
          <a:p>
            <a:r>
              <a:rPr lang="nl-BE" dirty="0" err="1"/>
              <a:t>One</a:t>
            </a:r>
            <a:r>
              <a:rPr lang="nl-BE" dirty="0"/>
              <a:t> </a:t>
            </a:r>
            <a:r>
              <a:rPr lang="nl-BE" dirty="0" err="1"/>
              <a:t>session</a:t>
            </a:r>
            <a:endParaRPr lang="nl-BE" dirty="0"/>
          </a:p>
        </p:txBody>
      </p:sp>
      <p:sp>
        <p:nvSpPr>
          <p:cNvPr id="32" name="Tekstvak 31">
            <a:extLst>
              <a:ext uri="{FF2B5EF4-FFF2-40B4-BE49-F238E27FC236}">
                <a16:creationId xmlns:a16="http://schemas.microsoft.com/office/drawing/2014/main" id="{DF0FFF06-48EE-8B26-462F-D013FE7D3479}"/>
              </a:ext>
            </a:extLst>
          </p:cNvPr>
          <p:cNvSpPr txBox="1"/>
          <p:nvPr/>
        </p:nvSpPr>
        <p:spPr>
          <a:xfrm>
            <a:off x="6023141" y="672862"/>
            <a:ext cx="2844633" cy="369332"/>
          </a:xfrm>
          <a:prstGeom prst="rect">
            <a:avLst/>
          </a:prstGeom>
          <a:noFill/>
        </p:spPr>
        <p:txBody>
          <a:bodyPr wrap="square" rtlCol="0">
            <a:spAutoFit/>
          </a:bodyPr>
          <a:lstStyle/>
          <a:p>
            <a:r>
              <a:rPr lang="nl-BE" dirty="0" err="1"/>
              <a:t>Overview</a:t>
            </a:r>
            <a:r>
              <a:rPr lang="nl-BE" dirty="0"/>
              <a:t> multiple </a:t>
            </a:r>
            <a:r>
              <a:rPr lang="nl-BE" dirty="0" err="1"/>
              <a:t>sessions</a:t>
            </a:r>
            <a:endParaRPr lang="nl-BE" dirty="0"/>
          </a:p>
        </p:txBody>
      </p:sp>
      <p:pic>
        <p:nvPicPr>
          <p:cNvPr id="35" name="Afbeelding 34" descr="Afbeelding met tekst&#10;&#10;Automatisch gegenereerde beschrijving">
            <a:extLst>
              <a:ext uri="{FF2B5EF4-FFF2-40B4-BE49-F238E27FC236}">
                <a16:creationId xmlns:a16="http://schemas.microsoft.com/office/drawing/2014/main" id="{635BAC8D-D4DD-CE10-14DA-BA0D3F498D7D}"/>
              </a:ext>
            </a:extLst>
          </p:cNvPr>
          <p:cNvPicPr>
            <a:picLocks noChangeAspect="1"/>
          </p:cNvPicPr>
          <p:nvPr/>
        </p:nvPicPr>
        <p:blipFill rotWithShape="1">
          <a:blip r:embed="rId8"/>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38006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P spid="29"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nl-NL" dirty="0">
                <a:latin typeface="+mn-lt"/>
              </a:rPr>
              <a:t>Smart walker Timeline</a:t>
            </a:r>
          </a:p>
        </p:txBody>
      </p:sp>
      <p:grpSp>
        <p:nvGrpSpPr>
          <p:cNvPr id="3" name="Groep 2">
            <a:extLst>
              <a:ext uri="{FF2B5EF4-FFF2-40B4-BE49-F238E27FC236}">
                <a16:creationId xmlns:a16="http://schemas.microsoft.com/office/drawing/2014/main" id="{C3267956-F699-71BB-D0CC-FE5CBF431C00}"/>
              </a:ext>
            </a:extLst>
          </p:cNvPr>
          <p:cNvGrpSpPr/>
          <p:nvPr/>
        </p:nvGrpSpPr>
        <p:grpSpPr>
          <a:xfrm>
            <a:off x="9307383" y="143217"/>
            <a:ext cx="2620107" cy="655200"/>
            <a:chOff x="9125248" y="229997"/>
            <a:chExt cx="2620107" cy="655200"/>
          </a:xfrm>
        </p:grpSpPr>
        <p:pic>
          <p:nvPicPr>
            <p:cNvPr id="4" name="Afbeelding 3">
              <a:extLst>
                <a:ext uri="{FF2B5EF4-FFF2-40B4-BE49-F238E27FC236}">
                  <a16:creationId xmlns:a16="http://schemas.microsoft.com/office/drawing/2014/main" id="{8B919829-9276-DE65-19B9-C8AB9DEABA95}"/>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5" name="Afbeelding 4">
              <a:extLst>
                <a:ext uri="{FF2B5EF4-FFF2-40B4-BE49-F238E27FC236}">
                  <a16:creationId xmlns:a16="http://schemas.microsoft.com/office/drawing/2014/main" id="{AEB7E876-2EEC-4E3E-1882-6658D07ACEFB}"/>
                </a:ext>
              </a:extLst>
            </p:cNvPr>
            <p:cNvPicPr>
              <a:picLocks noChangeAspect="1"/>
            </p:cNvPicPr>
            <p:nvPr/>
          </p:nvPicPr>
          <p:blipFill>
            <a:blip r:embed="rId4"/>
            <a:stretch>
              <a:fillRect/>
            </a:stretch>
          </p:blipFill>
          <p:spPr>
            <a:xfrm>
              <a:off x="11090155" y="229997"/>
              <a:ext cx="655200" cy="655200"/>
            </a:xfrm>
            <a:prstGeom prst="rect">
              <a:avLst/>
            </a:prstGeom>
          </p:spPr>
        </p:pic>
      </p:grpSp>
      <p:cxnSp>
        <p:nvCxnSpPr>
          <p:cNvPr id="7" name="Rechte verbindingslijn met pijl 6">
            <a:extLst>
              <a:ext uri="{FF2B5EF4-FFF2-40B4-BE49-F238E27FC236}">
                <a16:creationId xmlns:a16="http://schemas.microsoft.com/office/drawing/2014/main" id="{764818D7-6CB9-BBF0-7C57-E09A958E4511}"/>
              </a:ext>
            </a:extLst>
          </p:cNvPr>
          <p:cNvCxnSpPr/>
          <p:nvPr/>
        </p:nvCxnSpPr>
        <p:spPr>
          <a:xfrm>
            <a:off x="1020726" y="3349256"/>
            <a:ext cx="1011156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9" name="Rechte verbindingslijn 8">
            <a:extLst>
              <a:ext uri="{FF2B5EF4-FFF2-40B4-BE49-F238E27FC236}">
                <a16:creationId xmlns:a16="http://schemas.microsoft.com/office/drawing/2014/main" id="{4120B351-298F-84DB-757C-0A0A7653E7A0}"/>
              </a:ext>
            </a:extLst>
          </p:cNvPr>
          <p:cNvCxnSpPr/>
          <p:nvPr/>
        </p:nvCxnSpPr>
        <p:spPr>
          <a:xfrm>
            <a:off x="1509823" y="3125972"/>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Rechte verbindingslijn 10">
            <a:extLst>
              <a:ext uri="{FF2B5EF4-FFF2-40B4-BE49-F238E27FC236}">
                <a16:creationId xmlns:a16="http://schemas.microsoft.com/office/drawing/2014/main" id="{26631E5E-E08B-1670-B508-DB42C566F314}"/>
              </a:ext>
            </a:extLst>
          </p:cNvPr>
          <p:cNvCxnSpPr/>
          <p:nvPr/>
        </p:nvCxnSpPr>
        <p:spPr>
          <a:xfrm>
            <a:off x="2874334" y="3125972"/>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kstvak 15">
            <a:extLst>
              <a:ext uri="{FF2B5EF4-FFF2-40B4-BE49-F238E27FC236}">
                <a16:creationId xmlns:a16="http://schemas.microsoft.com/office/drawing/2014/main" id="{BFA80623-3D66-0FEE-D49E-2E6D907A4F14}"/>
              </a:ext>
            </a:extLst>
          </p:cNvPr>
          <p:cNvSpPr txBox="1"/>
          <p:nvPr/>
        </p:nvSpPr>
        <p:spPr>
          <a:xfrm>
            <a:off x="475808" y="2327650"/>
            <a:ext cx="2068029" cy="646331"/>
          </a:xfrm>
          <a:prstGeom prst="rect">
            <a:avLst/>
          </a:prstGeom>
          <a:noFill/>
        </p:spPr>
        <p:txBody>
          <a:bodyPr wrap="square" rtlCol="0">
            <a:spAutoFit/>
          </a:bodyPr>
          <a:lstStyle/>
          <a:p>
            <a:pPr algn="ctr"/>
            <a:r>
              <a:rPr lang="nl-BE" dirty="0"/>
              <a:t>Brainstorm </a:t>
            </a:r>
            <a:r>
              <a:rPr lang="nl-BE" dirty="0" err="1"/>
              <a:t>sessions</a:t>
            </a:r>
            <a:r>
              <a:rPr lang="nl-BE" dirty="0"/>
              <a:t> </a:t>
            </a:r>
            <a:r>
              <a:rPr lang="nl-BE" dirty="0" err="1"/>
              <a:t>with</a:t>
            </a:r>
            <a:r>
              <a:rPr lang="nl-BE" dirty="0"/>
              <a:t> </a:t>
            </a:r>
            <a:r>
              <a:rPr lang="nl-BE" dirty="0" err="1"/>
              <a:t>working</a:t>
            </a:r>
            <a:r>
              <a:rPr lang="nl-BE" dirty="0"/>
              <a:t> </a:t>
            </a:r>
            <a:r>
              <a:rPr lang="nl-BE" dirty="0" err="1"/>
              <a:t>group</a:t>
            </a:r>
            <a:endParaRPr lang="nl-BE" dirty="0"/>
          </a:p>
        </p:txBody>
      </p:sp>
      <p:sp>
        <p:nvSpPr>
          <p:cNvPr id="18" name="Tekstvak 17">
            <a:extLst>
              <a:ext uri="{FF2B5EF4-FFF2-40B4-BE49-F238E27FC236}">
                <a16:creationId xmlns:a16="http://schemas.microsoft.com/office/drawing/2014/main" id="{17B3B804-EEAF-A65E-37FC-C3007F007C54}"/>
              </a:ext>
            </a:extLst>
          </p:cNvPr>
          <p:cNvSpPr txBox="1"/>
          <p:nvPr/>
        </p:nvSpPr>
        <p:spPr>
          <a:xfrm>
            <a:off x="1774307" y="3674438"/>
            <a:ext cx="2497765" cy="646331"/>
          </a:xfrm>
          <a:prstGeom prst="rect">
            <a:avLst/>
          </a:prstGeom>
          <a:noFill/>
        </p:spPr>
        <p:txBody>
          <a:bodyPr wrap="square" rtlCol="0">
            <a:spAutoFit/>
          </a:bodyPr>
          <a:lstStyle/>
          <a:p>
            <a:pPr algn="ctr"/>
            <a:r>
              <a:rPr lang="en-US" dirty="0"/>
              <a:t>April – May 2021</a:t>
            </a:r>
          </a:p>
          <a:p>
            <a:pPr algn="ctr"/>
            <a:r>
              <a:rPr lang="en-US" dirty="0"/>
              <a:t>Focus group discussions</a:t>
            </a:r>
            <a:endParaRPr lang="nl-BE" dirty="0"/>
          </a:p>
        </p:txBody>
      </p:sp>
      <p:sp>
        <p:nvSpPr>
          <p:cNvPr id="6" name="Tekstvak 5">
            <a:extLst>
              <a:ext uri="{FF2B5EF4-FFF2-40B4-BE49-F238E27FC236}">
                <a16:creationId xmlns:a16="http://schemas.microsoft.com/office/drawing/2014/main" id="{33E144CA-0404-76B9-DFF4-68841BEED941}"/>
              </a:ext>
            </a:extLst>
          </p:cNvPr>
          <p:cNvSpPr txBox="1"/>
          <p:nvPr/>
        </p:nvSpPr>
        <p:spPr>
          <a:xfrm>
            <a:off x="4049243" y="2276186"/>
            <a:ext cx="2497765" cy="923330"/>
          </a:xfrm>
          <a:prstGeom prst="rect">
            <a:avLst/>
          </a:prstGeom>
          <a:noFill/>
        </p:spPr>
        <p:txBody>
          <a:bodyPr wrap="square" rtlCol="0">
            <a:spAutoFit/>
          </a:bodyPr>
          <a:lstStyle/>
          <a:p>
            <a:pPr algn="ctr"/>
            <a:r>
              <a:rPr lang="en-US" dirty="0"/>
              <a:t>June 2021 – June 2022</a:t>
            </a:r>
          </a:p>
          <a:p>
            <a:pPr algn="ctr"/>
            <a:r>
              <a:rPr lang="en-US" dirty="0"/>
              <a:t>Development and applications</a:t>
            </a:r>
            <a:endParaRPr lang="nl-BE" dirty="0"/>
          </a:p>
        </p:txBody>
      </p:sp>
      <p:cxnSp>
        <p:nvCxnSpPr>
          <p:cNvPr id="8" name="Rechte verbindingslijn 7">
            <a:extLst>
              <a:ext uri="{FF2B5EF4-FFF2-40B4-BE49-F238E27FC236}">
                <a16:creationId xmlns:a16="http://schemas.microsoft.com/office/drawing/2014/main" id="{C1784813-4C72-5E6F-F111-2D0EB2DEAEB9}"/>
              </a:ext>
            </a:extLst>
          </p:cNvPr>
          <p:cNvCxnSpPr/>
          <p:nvPr/>
        </p:nvCxnSpPr>
        <p:spPr>
          <a:xfrm>
            <a:off x="7595623" y="3099391"/>
            <a:ext cx="0" cy="4997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Tijdelijke aanduiding voor dianummer 9">
            <a:extLst>
              <a:ext uri="{FF2B5EF4-FFF2-40B4-BE49-F238E27FC236}">
                <a16:creationId xmlns:a16="http://schemas.microsoft.com/office/drawing/2014/main" id="{4E8FD9A0-EA1B-1DF5-4B9A-AAAA9FA7E4D9}"/>
              </a:ext>
            </a:extLst>
          </p:cNvPr>
          <p:cNvSpPr>
            <a:spLocks noGrp="1"/>
          </p:cNvSpPr>
          <p:nvPr>
            <p:ph type="sldNum" sz="quarter" idx="12"/>
          </p:nvPr>
        </p:nvSpPr>
        <p:spPr/>
        <p:txBody>
          <a:bodyPr/>
          <a:lstStyle/>
          <a:p>
            <a:fld id="{EFA0B060-D5FC-49BB-9BF1-F50F7F2AB451}" type="slidenum">
              <a:rPr lang="nl-NL" smtClean="0"/>
              <a:t>7</a:t>
            </a:fld>
            <a:endParaRPr lang="nl-NL"/>
          </a:p>
        </p:txBody>
      </p:sp>
      <p:sp>
        <p:nvSpPr>
          <p:cNvPr id="12" name="Tekstvak 11">
            <a:extLst>
              <a:ext uri="{FF2B5EF4-FFF2-40B4-BE49-F238E27FC236}">
                <a16:creationId xmlns:a16="http://schemas.microsoft.com/office/drawing/2014/main" id="{2B1478AA-A1B4-CAE5-9C54-0CA201E25CD9}"/>
              </a:ext>
            </a:extLst>
          </p:cNvPr>
          <p:cNvSpPr txBox="1"/>
          <p:nvPr/>
        </p:nvSpPr>
        <p:spPr>
          <a:xfrm>
            <a:off x="7691316" y="3608827"/>
            <a:ext cx="3036662" cy="923330"/>
          </a:xfrm>
          <a:prstGeom prst="rect">
            <a:avLst/>
          </a:prstGeom>
          <a:noFill/>
        </p:spPr>
        <p:txBody>
          <a:bodyPr wrap="square" rtlCol="0">
            <a:spAutoFit/>
          </a:bodyPr>
          <a:lstStyle/>
          <a:p>
            <a:pPr algn="ctr"/>
            <a:r>
              <a:rPr lang="en-US" dirty="0"/>
              <a:t>September 2022 - …</a:t>
            </a:r>
          </a:p>
          <a:p>
            <a:pPr algn="ctr"/>
            <a:r>
              <a:rPr lang="nl-BE" dirty="0"/>
              <a:t>Recruitment, </a:t>
            </a:r>
            <a:r>
              <a:rPr lang="nl-BE" dirty="0" err="1"/>
              <a:t>clinical</a:t>
            </a:r>
            <a:r>
              <a:rPr lang="nl-BE" dirty="0"/>
              <a:t> trials, analysis</a:t>
            </a:r>
          </a:p>
        </p:txBody>
      </p:sp>
      <p:pic>
        <p:nvPicPr>
          <p:cNvPr id="13" name="Afbeelding 12" descr="Afbeelding met tekst&#10;&#10;Automatisch gegenereerde beschrijving">
            <a:extLst>
              <a:ext uri="{FF2B5EF4-FFF2-40B4-BE49-F238E27FC236}">
                <a16:creationId xmlns:a16="http://schemas.microsoft.com/office/drawing/2014/main" id="{EBBABD02-55D8-9ABC-21AC-F511AFA94857}"/>
              </a:ext>
            </a:extLst>
          </p:cNvPr>
          <p:cNvPicPr>
            <a:picLocks noChangeAspect="1"/>
          </p:cNvPicPr>
          <p:nvPr/>
        </p:nvPicPr>
        <p:blipFill rotWithShape="1">
          <a:blip r:embed="rId5"/>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107425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normAutofit/>
          </a:bodyPr>
          <a:lstStyle/>
          <a:p>
            <a:r>
              <a:rPr lang="en-US" dirty="0">
                <a:latin typeface="+mn-lt"/>
              </a:rPr>
              <a:t>Participants</a:t>
            </a:r>
          </a:p>
        </p:txBody>
      </p:sp>
      <p:grpSp>
        <p:nvGrpSpPr>
          <p:cNvPr id="7" name="Groep 6">
            <a:extLst>
              <a:ext uri="{FF2B5EF4-FFF2-40B4-BE49-F238E27FC236}">
                <a16:creationId xmlns:a16="http://schemas.microsoft.com/office/drawing/2014/main" id="{37BCE771-D093-98F0-22EA-A2195F5B07C4}"/>
              </a:ext>
            </a:extLst>
          </p:cNvPr>
          <p:cNvGrpSpPr/>
          <p:nvPr/>
        </p:nvGrpSpPr>
        <p:grpSpPr>
          <a:xfrm>
            <a:off x="9307383" y="143217"/>
            <a:ext cx="2620107" cy="655200"/>
            <a:chOff x="9125248" y="229997"/>
            <a:chExt cx="2620107" cy="655200"/>
          </a:xfrm>
        </p:grpSpPr>
        <p:pic>
          <p:nvPicPr>
            <p:cNvPr id="11" name="Afbeelding 10">
              <a:extLst>
                <a:ext uri="{FF2B5EF4-FFF2-40B4-BE49-F238E27FC236}">
                  <a16:creationId xmlns:a16="http://schemas.microsoft.com/office/drawing/2014/main" id="{3840C23A-EDDE-EC40-44EC-256D5176EDCC}"/>
                </a:ext>
              </a:extLst>
            </p:cNvPr>
            <p:cNvPicPr/>
            <p:nvPr/>
          </p:nvPicPr>
          <p:blipFill>
            <a:blip r:embed="rId3">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14" name="Afbeelding 13">
              <a:extLst>
                <a:ext uri="{FF2B5EF4-FFF2-40B4-BE49-F238E27FC236}">
                  <a16:creationId xmlns:a16="http://schemas.microsoft.com/office/drawing/2014/main" id="{26FF0878-0B78-3BBC-10ED-E4A531692171}"/>
                </a:ext>
              </a:extLst>
            </p:cNvPr>
            <p:cNvPicPr>
              <a:picLocks noChangeAspect="1"/>
            </p:cNvPicPr>
            <p:nvPr/>
          </p:nvPicPr>
          <p:blipFill>
            <a:blip r:embed="rId4"/>
            <a:stretch>
              <a:fillRect/>
            </a:stretch>
          </p:blipFill>
          <p:spPr>
            <a:xfrm>
              <a:off x="11090155" y="229997"/>
              <a:ext cx="655200" cy="655200"/>
            </a:xfrm>
            <a:prstGeom prst="rect">
              <a:avLst/>
            </a:prstGeom>
          </p:spPr>
        </p:pic>
      </p:grpSp>
      <p:sp>
        <p:nvSpPr>
          <p:cNvPr id="8" name="Tekstvak 7">
            <a:extLst>
              <a:ext uri="{FF2B5EF4-FFF2-40B4-BE49-F238E27FC236}">
                <a16:creationId xmlns:a16="http://schemas.microsoft.com/office/drawing/2014/main" id="{0016E505-3045-3E96-8A2C-F1FD0DC9C5F1}"/>
              </a:ext>
            </a:extLst>
          </p:cNvPr>
          <p:cNvSpPr txBox="1"/>
          <p:nvPr/>
        </p:nvSpPr>
        <p:spPr>
          <a:xfrm>
            <a:off x="838198" y="1495425"/>
            <a:ext cx="8543927" cy="3593548"/>
          </a:xfrm>
          <a:prstGeom prst="rect">
            <a:avLst/>
          </a:prstGeom>
          <a:noFill/>
        </p:spPr>
        <p:txBody>
          <a:bodyPr wrap="square" rtlCol="0">
            <a:spAutoFit/>
          </a:bodyPr>
          <a:lstStyle/>
          <a:p>
            <a:pPr>
              <a:lnSpc>
                <a:spcPct val="200000"/>
              </a:lnSpc>
            </a:pPr>
            <a:r>
              <a:rPr lang="en-US" b="1" dirty="0"/>
              <a:t>Inclusion criteria:</a:t>
            </a:r>
          </a:p>
          <a:p>
            <a:pPr marL="285750" indent="-285750">
              <a:lnSpc>
                <a:spcPct val="200000"/>
              </a:lnSpc>
              <a:buFont typeface="Arial" panose="020B0604020202020204" pitchFamily="34" charset="0"/>
              <a:buChar char="•"/>
            </a:pPr>
            <a:r>
              <a:rPr lang="en-US" sz="1600" dirty="0"/>
              <a:t>18+</a:t>
            </a:r>
          </a:p>
          <a:p>
            <a:pPr marL="285750" indent="-285750">
              <a:lnSpc>
                <a:spcPct val="200000"/>
              </a:lnSpc>
              <a:buFont typeface="Arial" panose="020B0604020202020204" pitchFamily="34" charset="0"/>
              <a:buChar char="•"/>
            </a:pPr>
            <a:r>
              <a:rPr lang="en-US" sz="1600" dirty="0"/>
              <a:t>Ability to walk a 10-meter walkway multiple times over a period of 120 minutes</a:t>
            </a:r>
          </a:p>
          <a:p>
            <a:pPr marL="285750" indent="-285750">
              <a:lnSpc>
                <a:spcPct val="200000"/>
              </a:lnSpc>
              <a:buFont typeface="Arial" panose="020B0604020202020204" pitchFamily="34" charset="0"/>
              <a:buChar char="•"/>
            </a:pPr>
            <a:r>
              <a:rPr lang="en-US" sz="1600" dirty="0"/>
              <a:t>Benefits from use of any sort of assistive device during walking (e.g., cane, crutches, walker, etc.)</a:t>
            </a:r>
          </a:p>
          <a:p>
            <a:pPr marL="285750" indent="-285750">
              <a:lnSpc>
                <a:spcPct val="200000"/>
              </a:lnSpc>
              <a:buFont typeface="Arial" panose="020B0604020202020204" pitchFamily="34" charset="0"/>
              <a:buChar char="•"/>
            </a:pPr>
            <a:r>
              <a:rPr lang="en-US" sz="1600" dirty="0"/>
              <a:t>Sufficient arm/hand function to walk with a walker</a:t>
            </a:r>
          </a:p>
          <a:p>
            <a:pPr>
              <a:lnSpc>
                <a:spcPct val="200000"/>
              </a:lnSpc>
            </a:pPr>
            <a:r>
              <a:rPr lang="en-US" b="1" dirty="0"/>
              <a:t>Exclusion criteria:</a:t>
            </a:r>
          </a:p>
          <a:p>
            <a:pPr marL="285750" indent="-285750">
              <a:lnSpc>
                <a:spcPct val="200000"/>
              </a:lnSpc>
              <a:buFont typeface="Arial" panose="020B0604020202020204" pitchFamily="34" charset="0"/>
              <a:buChar char="•"/>
            </a:pPr>
            <a:r>
              <a:rPr lang="en-US" sz="1600" dirty="0"/>
              <a:t>Presence of cognitive impairment</a:t>
            </a:r>
          </a:p>
        </p:txBody>
      </p:sp>
      <p:sp>
        <p:nvSpPr>
          <p:cNvPr id="18" name="Tijdelijke aanduiding voor dianummer 17">
            <a:extLst>
              <a:ext uri="{FF2B5EF4-FFF2-40B4-BE49-F238E27FC236}">
                <a16:creationId xmlns:a16="http://schemas.microsoft.com/office/drawing/2014/main" id="{1E4D5704-AE12-DCD2-75F9-9B547FEA3C2C}"/>
              </a:ext>
            </a:extLst>
          </p:cNvPr>
          <p:cNvSpPr>
            <a:spLocks noGrp="1"/>
          </p:cNvSpPr>
          <p:nvPr>
            <p:ph type="sldNum" sz="quarter" idx="12"/>
          </p:nvPr>
        </p:nvSpPr>
        <p:spPr/>
        <p:txBody>
          <a:bodyPr/>
          <a:lstStyle/>
          <a:p>
            <a:fld id="{EFA0B060-D5FC-49BB-9BF1-F50F7F2AB451}" type="slidenum">
              <a:rPr lang="nl-NL" smtClean="0"/>
              <a:t>8</a:t>
            </a:fld>
            <a:endParaRPr lang="nl-NL"/>
          </a:p>
        </p:txBody>
      </p:sp>
      <p:pic>
        <p:nvPicPr>
          <p:cNvPr id="21" name="Afbeelding 20" descr="Afbeelding met tekst&#10;&#10;Automatisch gegenereerde beschrijving">
            <a:extLst>
              <a:ext uri="{FF2B5EF4-FFF2-40B4-BE49-F238E27FC236}">
                <a16:creationId xmlns:a16="http://schemas.microsoft.com/office/drawing/2014/main" id="{99AAE47A-5CB4-E50F-A3B1-9FEE8A9DD56F}"/>
              </a:ext>
            </a:extLst>
          </p:cNvPr>
          <p:cNvPicPr>
            <a:picLocks noChangeAspect="1"/>
          </p:cNvPicPr>
          <p:nvPr/>
        </p:nvPicPr>
        <p:blipFill rotWithShape="1">
          <a:blip r:embed="rId5"/>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981259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6C55F1-945A-4136-84B7-4054AC7A3911}"/>
              </a:ext>
            </a:extLst>
          </p:cNvPr>
          <p:cNvSpPr>
            <a:spLocks noGrp="1"/>
          </p:cNvSpPr>
          <p:nvPr>
            <p:ph type="title"/>
          </p:nvPr>
        </p:nvSpPr>
        <p:spPr/>
        <p:txBody>
          <a:bodyPr/>
          <a:lstStyle/>
          <a:p>
            <a:r>
              <a:rPr lang="nl-NL" dirty="0">
                <a:latin typeface="+mn-lt"/>
              </a:rPr>
              <a:t>Clinical trial</a:t>
            </a:r>
          </a:p>
        </p:txBody>
      </p:sp>
      <p:sp>
        <p:nvSpPr>
          <p:cNvPr id="3" name="Tijdelijke aanduiding voor inhoud 2">
            <a:extLst>
              <a:ext uri="{FF2B5EF4-FFF2-40B4-BE49-F238E27FC236}">
                <a16:creationId xmlns:a16="http://schemas.microsoft.com/office/drawing/2014/main" id="{B7698D40-B29F-45B6-9EDB-DDA2012F9E54}"/>
              </a:ext>
            </a:extLst>
          </p:cNvPr>
          <p:cNvSpPr>
            <a:spLocks noGrp="1"/>
          </p:cNvSpPr>
          <p:nvPr>
            <p:ph idx="1"/>
          </p:nvPr>
        </p:nvSpPr>
        <p:spPr>
          <a:xfrm>
            <a:off x="7825683" y="1554224"/>
            <a:ext cx="4077630" cy="3749551"/>
          </a:xfrm>
        </p:spPr>
        <p:txBody>
          <a:bodyPr>
            <a:normAutofit/>
          </a:bodyPr>
          <a:lstStyle/>
          <a:p>
            <a:pPr marL="0" indent="0" algn="ctr">
              <a:buNone/>
            </a:pPr>
            <a:r>
              <a:rPr lang="en-US" dirty="0"/>
              <a:t>Outcomes</a:t>
            </a:r>
            <a:endParaRPr lang="en-US" sz="3200" dirty="0"/>
          </a:p>
          <a:p>
            <a:r>
              <a:rPr lang="en-US" sz="1800" b="1" dirty="0"/>
              <a:t>Spatiotemporal gait parameters of the lower limb during walking</a:t>
            </a:r>
          </a:p>
          <a:p>
            <a:r>
              <a:rPr lang="en-US" sz="1800" dirty="0"/>
              <a:t>Kinematic data of the lower limb during walking</a:t>
            </a:r>
          </a:p>
          <a:p>
            <a:r>
              <a:rPr lang="en-US" sz="1800" dirty="0"/>
              <a:t>Muscle activity of the lower limb during walking</a:t>
            </a:r>
          </a:p>
          <a:p>
            <a:r>
              <a:rPr lang="en-US" sz="1800" b="1" dirty="0"/>
              <a:t>User experience</a:t>
            </a:r>
          </a:p>
        </p:txBody>
      </p:sp>
      <p:sp>
        <p:nvSpPr>
          <p:cNvPr id="86" name="Tijdelijke aanduiding voor inhoud 2">
            <a:extLst>
              <a:ext uri="{FF2B5EF4-FFF2-40B4-BE49-F238E27FC236}">
                <a16:creationId xmlns:a16="http://schemas.microsoft.com/office/drawing/2014/main" id="{3B3DC3C0-CDD7-E52B-E1C0-0D8041B843D7}"/>
              </a:ext>
            </a:extLst>
          </p:cNvPr>
          <p:cNvSpPr txBox="1">
            <a:spLocks/>
          </p:cNvSpPr>
          <p:nvPr/>
        </p:nvSpPr>
        <p:spPr>
          <a:xfrm>
            <a:off x="138777" y="1385782"/>
            <a:ext cx="4459927" cy="3749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Experimental session</a:t>
            </a:r>
          </a:p>
        </p:txBody>
      </p:sp>
      <p:pic>
        <p:nvPicPr>
          <p:cNvPr id="90" name="Afbeelding 89">
            <a:extLst>
              <a:ext uri="{FF2B5EF4-FFF2-40B4-BE49-F238E27FC236}">
                <a16:creationId xmlns:a16="http://schemas.microsoft.com/office/drawing/2014/main" id="{347B3D6E-7497-01C3-DDF7-6D6EE978B10A}"/>
              </a:ext>
            </a:extLst>
          </p:cNvPr>
          <p:cNvPicPr>
            <a:picLocks noChangeAspect="1"/>
          </p:cNvPicPr>
          <p:nvPr/>
        </p:nvPicPr>
        <p:blipFill>
          <a:blip r:embed="rId3"/>
          <a:stretch>
            <a:fillRect/>
          </a:stretch>
        </p:blipFill>
        <p:spPr>
          <a:xfrm>
            <a:off x="748594" y="1851233"/>
            <a:ext cx="3052866" cy="3047584"/>
          </a:xfrm>
          <a:prstGeom prst="rect">
            <a:avLst/>
          </a:prstGeom>
        </p:spPr>
      </p:pic>
      <p:grpSp>
        <p:nvGrpSpPr>
          <p:cNvPr id="91" name="Groep 90">
            <a:extLst>
              <a:ext uri="{FF2B5EF4-FFF2-40B4-BE49-F238E27FC236}">
                <a16:creationId xmlns:a16="http://schemas.microsoft.com/office/drawing/2014/main" id="{365ED8F7-921C-2041-18CD-CE85A1513F76}"/>
              </a:ext>
            </a:extLst>
          </p:cNvPr>
          <p:cNvGrpSpPr/>
          <p:nvPr/>
        </p:nvGrpSpPr>
        <p:grpSpPr>
          <a:xfrm>
            <a:off x="4128010" y="3015641"/>
            <a:ext cx="1476023" cy="1466343"/>
            <a:chOff x="3201745" y="1828118"/>
            <a:chExt cx="3135661" cy="3286261"/>
          </a:xfrm>
        </p:grpSpPr>
        <p:pic>
          <p:nvPicPr>
            <p:cNvPr id="92" name="Picture 4">
              <a:extLst>
                <a:ext uri="{FF2B5EF4-FFF2-40B4-BE49-F238E27FC236}">
                  <a16:creationId xmlns:a16="http://schemas.microsoft.com/office/drawing/2014/main" id="{712E1BA2-468C-052D-841B-0F737107984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52" t="13359" r="13728" b="27201"/>
            <a:stretch/>
          </p:blipFill>
          <p:spPr bwMode="auto">
            <a:xfrm>
              <a:off x="3201745" y="1828118"/>
              <a:ext cx="3135661" cy="3286261"/>
            </a:xfrm>
            <a:prstGeom prst="rect">
              <a:avLst/>
            </a:prstGeom>
            <a:noFill/>
            <a:extLst>
              <a:ext uri="{909E8E84-426E-40DD-AFC4-6F175D3DCCD1}">
                <a14:hiddenFill xmlns:a14="http://schemas.microsoft.com/office/drawing/2010/main">
                  <a:solidFill>
                    <a:srgbClr val="FFFFFF"/>
                  </a:solidFill>
                </a14:hiddenFill>
              </a:ext>
            </a:extLst>
          </p:spPr>
        </p:pic>
        <p:sp>
          <p:nvSpPr>
            <p:cNvPr id="93" name="Ovaal 92">
              <a:extLst>
                <a:ext uri="{FF2B5EF4-FFF2-40B4-BE49-F238E27FC236}">
                  <a16:creationId xmlns:a16="http://schemas.microsoft.com/office/drawing/2014/main" id="{EA72B626-CC63-ADF6-EA88-16820215E5A4}"/>
                </a:ext>
              </a:extLst>
            </p:cNvPr>
            <p:cNvSpPr/>
            <p:nvPr/>
          </p:nvSpPr>
          <p:spPr>
            <a:xfrm>
              <a:off x="4539767" y="2633543"/>
              <a:ext cx="506029" cy="4527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94" name="Groep 93">
            <a:extLst>
              <a:ext uri="{FF2B5EF4-FFF2-40B4-BE49-F238E27FC236}">
                <a16:creationId xmlns:a16="http://schemas.microsoft.com/office/drawing/2014/main" id="{E9EE527A-178F-2A01-3692-587B16DFCE01}"/>
              </a:ext>
            </a:extLst>
          </p:cNvPr>
          <p:cNvGrpSpPr/>
          <p:nvPr/>
        </p:nvGrpSpPr>
        <p:grpSpPr>
          <a:xfrm>
            <a:off x="4128011" y="1285956"/>
            <a:ext cx="1476022" cy="1494554"/>
            <a:chOff x="6631620" y="1690690"/>
            <a:chExt cx="3630460" cy="3676039"/>
          </a:xfrm>
        </p:grpSpPr>
        <p:pic>
          <p:nvPicPr>
            <p:cNvPr id="95" name="Picture 2" descr="Media">
              <a:extLst>
                <a:ext uri="{FF2B5EF4-FFF2-40B4-BE49-F238E27FC236}">
                  <a16:creationId xmlns:a16="http://schemas.microsoft.com/office/drawing/2014/main" id="{AB97EF81-94EB-871D-83C2-71F8472996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14" t="19288" r="19003" b="27109"/>
            <a:stretch/>
          </p:blipFill>
          <p:spPr bwMode="auto">
            <a:xfrm>
              <a:off x="6631620" y="1690690"/>
              <a:ext cx="3630460" cy="3676039"/>
            </a:xfrm>
            <a:prstGeom prst="rect">
              <a:avLst/>
            </a:prstGeom>
            <a:noFill/>
            <a:extLst>
              <a:ext uri="{909E8E84-426E-40DD-AFC4-6F175D3DCCD1}">
                <a14:hiddenFill xmlns:a14="http://schemas.microsoft.com/office/drawing/2010/main">
                  <a:solidFill>
                    <a:srgbClr val="FFFFFF"/>
                  </a:solidFill>
                </a14:hiddenFill>
              </a:ext>
            </a:extLst>
          </p:spPr>
        </p:pic>
        <p:sp>
          <p:nvSpPr>
            <p:cNvPr id="96" name="Ovaal 95">
              <a:extLst>
                <a:ext uri="{FF2B5EF4-FFF2-40B4-BE49-F238E27FC236}">
                  <a16:creationId xmlns:a16="http://schemas.microsoft.com/office/drawing/2014/main" id="{7584077B-BD0E-8E4E-AA30-C2C6C3340D70}"/>
                </a:ext>
              </a:extLst>
            </p:cNvPr>
            <p:cNvSpPr/>
            <p:nvPr/>
          </p:nvSpPr>
          <p:spPr>
            <a:xfrm>
              <a:off x="8824402" y="2787588"/>
              <a:ext cx="506028" cy="4527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11" name="Groep 10">
            <a:extLst>
              <a:ext uri="{FF2B5EF4-FFF2-40B4-BE49-F238E27FC236}">
                <a16:creationId xmlns:a16="http://schemas.microsoft.com/office/drawing/2014/main" id="{1717DBEE-DD24-B2C8-0B5E-D650584A72D8}"/>
              </a:ext>
            </a:extLst>
          </p:cNvPr>
          <p:cNvGrpSpPr/>
          <p:nvPr/>
        </p:nvGrpSpPr>
        <p:grpSpPr>
          <a:xfrm>
            <a:off x="9307383" y="143217"/>
            <a:ext cx="2620107" cy="655200"/>
            <a:chOff x="9125248" y="229997"/>
            <a:chExt cx="2620107" cy="655200"/>
          </a:xfrm>
        </p:grpSpPr>
        <p:pic>
          <p:nvPicPr>
            <p:cNvPr id="14" name="Afbeelding 13">
              <a:extLst>
                <a:ext uri="{FF2B5EF4-FFF2-40B4-BE49-F238E27FC236}">
                  <a16:creationId xmlns:a16="http://schemas.microsoft.com/office/drawing/2014/main" id="{2B1BD263-708B-A94D-68A1-823588C8E3EE}"/>
                </a:ext>
              </a:extLst>
            </p:cNvPr>
            <p:cNvPicPr/>
            <p:nvPr/>
          </p:nvPicPr>
          <p:blipFill>
            <a:blip r:embed="rId6">
              <a:extLst>
                <a:ext uri="{28A0092B-C50C-407E-A947-70E740481C1C}">
                  <a14:useLocalDpi xmlns:a14="http://schemas.microsoft.com/office/drawing/2010/main" val="0"/>
                </a:ext>
              </a:extLst>
            </a:blip>
            <a:stretch>
              <a:fillRect/>
            </a:stretch>
          </p:blipFill>
          <p:spPr>
            <a:xfrm>
              <a:off x="9125248" y="230188"/>
              <a:ext cx="2100643" cy="654818"/>
            </a:xfrm>
            <a:prstGeom prst="rect">
              <a:avLst/>
            </a:prstGeom>
          </p:spPr>
        </p:pic>
        <p:pic>
          <p:nvPicPr>
            <p:cNvPr id="15" name="Afbeelding 14">
              <a:extLst>
                <a:ext uri="{FF2B5EF4-FFF2-40B4-BE49-F238E27FC236}">
                  <a16:creationId xmlns:a16="http://schemas.microsoft.com/office/drawing/2014/main" id="{7F94ECD0-0649-3445-7261-0BD23CCB2EB8}"/>
                </a:ext>
              </a:extLst>
            </p:cNvPr>
            <p:cNvPicPr>
              <a:picLocks noChangeAspect="1"/>
            </p:cNvPicPr>
            <p:nvPr/>
          </p:nvPicPr>
          <p:blipFill>
            <a:blip r:embed="rId7"/>
            <a:stretch>
              <a:fillRect/>
            </a:stretch>
          </p:blipFill>
          <p:spPr>
            <a:xfrm>
              <a:off x="11090155" y="229997"/>
              <a:ext cx="655200" cy="655200"/>
            </a:xfrm>
            <a:prstGeom prst="rect">
              <a:avLst/>
            </a:prstGeom>
          </p:spPr>
        </p:pic>
      </p:grpSp>
      <p:pic>
        <p:nvPicPr>
          <p:cNvPr id="1026" name="Picture 2">
            <a:extLst>
              <a:ext uri="{FF2B5EF4-FFF2-40B4-BE49-F238E27FC236}">
                <a16:creationId xmlns:a16="http://schemas.microsoft.com/office/drawing/2014/main" id="{8E0DEE78-8FEA-E6F2-A822-99B5235AA95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7461" r="14548" b="3472"/>
          <a:stretch/>
        </p:blipFill>
        <p:spPr bwMode="auto">
          <a:xfrm>
            <a:off x="5745142" y="2007833"/>
            <a:ext cx="1539437" cy="1899229"/>
          </a:xfrm>
          <a:prstGeom prst="rect">
            <a:avLst/>
          </a:prstGeom>
          <a:noFill/>
          <a:extLst>
            <a:ext uri="{909E8E84-426E-40DD-AFC4-6F175D3DCCD1}">
              <a14:hiddenFill xmlns:a14="http://schemas.microsoft.com/office/drawing/2010/main">
                <a:solidFill>
                  <a:srgbClr val="FFFFFF"/>
                </a:solidFill>
              </a14:hiddenFill>
            </a:ext>
          </a:extLst>
        </p:spPr>
      </p:pic>
      <p:sp>
        <p:nvSpPr>
          <p:cNvPr id="16" name="Ovaal 15">
            <a:extLst>
              <a:ext uri="{FF2B5EF4-FFF2-40B4-BE49-F238E27FC236}">
                <a16:creationId xmlns:a16="http://schemas.microsoft.com/office/drawing/2014/main" id="{1E3F9505-A203-E50E-7F42-54C5B8282C6F}"/>
              </a:ext>
            </a:extLst>
          </p:cNvPr>
          <p:cNvSpPr/>
          <p:nvPr/>
        </p:nvSpPr>
        <p:spPr>
          <a:xfrm>
            <a:off x="6462137" y="2163275"/>
            <a:ext cx="393329"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 name="Afbeelding 6">
            <a:extLst>
              <a:ext uri="{FF2B5EF4-FFF2-40B4-BE49-F238E27FC236}">
                <a16:creationId xmlns:a16="http://schemas.microsoft.com/office/drawing/2014/main" id="{0E823625-1843-2F9A-070C-5352351C0F06}"/>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395135" y="4605979"/>
            <a:ext cx="3175048" cy="877413"/>
          </a:xfrm>
          <a:prstGeom prst="rect">
            <a:avLst/>
          </a:prstGeom>
        </p:spPr>
      </p:pic>
      <p:sp>
        <p:nvSpPr>
          <p:cNvPr id="17" name="Tijdelijke aanduiding voor dianummer 16">
            <a:extLst>
              <a:ext uri="{FF2B5EF4-FFF2-40B4-BE49-F238E27FC236}">
                <a16:creationId xmlns:a16="http://schemas.microsoft.com/office/drawing/2014/main" id="{A97093E4-24EF-506F-2BC9-152FF40628CD}"/>
              </a:ext>
            </a:extLst>
          </p:cNvPr>
          <p:cNvSpPr>
            <a:spLocks noGrp="1"/>
          </p:cNvSpPr>
          <p:nvPr>
            <p:ph type="sldNum" sz="quarter" idx="12"/>
          </p:nvPr>
        </p:nvSpPr>
        <p:spPr/>
        <p:txBody>
          <a:bodyPr/>
          <a:lstStyle/>
          <a:p>
            <a:fld id="{EFA0B060-D5FC-49BB-9BF1-F50F7F2AB451}" type="slidenum">
              <a:rPr lang="nl-NL" smtClean="0"/>
              <a:t>9</a:t>
            </a:fld>
            <a:endParaRPr lang="nl-NL"/>
          </a:p>
        </p:txBody>
      </p:sp>
      <p:pic>
        <p:nvPicPr>
          <p:cNvPr id="18" name="Afbeelding 17" descr="Afbeelding met tekst&#10;&#10;Automatisch gegenereerde beschrijving">
            <a:extLst>
              <a:ext uri="{FF2B5EF4-FFF2-40B4-BE49-F238E27FC236}">
                <a16:creationId xmlns:a16="http://schemas.microsoft.com/office/drawing/2014/main" id="{6BD29BDB-F730-D03C-52EE-25EC864FDB4E}"/>
              </a:ext>
            </a:extLst>
          </p:cNvPr>
          <p:cNvPicPr>
            <a:picLocks noChangeAspect="1"/>
          </p:cNvPicPr>
          <p:nvPr/>
        </p:nvPicPr>
        <p:blipFill rotWithShape="1">
          <a:blip r:embed="rId10"/>
          <a:srcRect t="16987" b="8378"/>
          <a:stretch/>
        </p:blipFill>
        <p:spPr>
          <a:xfrm>
            <a:off x="2264493" y="5950146"/>
            <a:ext cx="7663013" cy="812407"/>
          </a:xfrm>
          <a:prstGeom prst="rect">
            <a:avLst/>
          </a:prstGeom>
        </p:spPr>
      </p:pic>
    </p:spTree>
    <p:extLst>
      <p:ext uri="{BB962C8B-B14F-4D97-AF65-F5344CB8AC3E}">
        <p14:creationId xmlns:p14="http://schemas.microsoft.com/office/powerpoint/2010/main" val="243447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1" end="1"/>
                                            </p:txEl>
                                          </p:spTgt>
                                        </p:tgtEl>
                                      </p:cBhvr>
                                    </p:animEffect>
                                    <p:animScale>
                                      <p:cBhvr>
                                        <p:cTn id="27" dur="250" autoRev="1" fill="hold"/>
                                        <p:tgtEl>
                                          <p:spTgt spid="3">
                                            <p:txEl>
                                              <p:pRg st="1" end="1"/>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4" end="4"/>
                                            </p:txEl>
                                          </p:spTgt>
                                        </p:tgtEl>
                                      </p:cBhvr>
                                    </p:animEffect>
                                    <p:animScale>
                                      <p:cBhvr>
                                        <p:cTn id="32"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949</Words>
  <Application>Microsoft Office PowerPoint</Application>
  <PresentationFormat>Breedbeeld</PresentationFormat>
  <Paragraphs>239</Paragraphs>
  <Slides>20</Slides>
  <Notes>20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20</vt:i4>
      </vt:variant>
    </vt:vector>
  </HeadingPairs>
  <TitlesOfParts>
    <vt:vector size="25" baseType="lpstr">
      <vt:lpstr>Arial</vt:lpstr>
      <vt:lpstr>Calibri</vt:lpstr>
      <vt:lpstr>Calibri Light</vt:lpstr>
      <vt:lpstr>Wingdings</vt:lpstr>
      <vt:lpstr>Kantoorthema</vt:lpstr>
      <vt:lpstr>Smart walker </vt:lpstr>
      <vt:lpstr>Smart walker Timeline</vt:lpstr>
      <vt:lpstr>Focus group discussions</vt:lpstr>
      <vt:lpstr>Smart walker Timeline</vt:lpstr>
      <vt:lpstr>Smart walker</vt:lpstr>
      <vt:lpstr>Smart walker</vt:lpstr>
      <vt:lpstr>Smart walker Timeline</vt:lpstr>
      <vt:lpstr>Participants</vt:lpstr>
      <vt:lpstr>Clinical trial</vt:lpstr>
      <vt:lpstr>Preliminary results </vt:lpstr>
      <vt:lpstr>Preliminary results  Spatiotemporal parameters</vt:lpstr>
      <vt:lpstr>Preliminary results User experience</vt:lpstr>
      <vt:lpstr>Preliminary results User experience</vt:lpstr>
      <vt:lpstr>Preliminary results User experience</vt:lpstr>
      <vt:lpstr>Preliminary results User experience</vt:lpstr>
      <vt:lpstr>Preliminary results User experience</vt:lpstr>
      <vt:lpstr>Preliminary results User experience</vt:lpstr>
      <vt:lpstr>Preliminary results User experience</vt:lpstr>
      <vt:lpstr>Smart walker Timeline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focugroepen</dc:title>
  <dc:creator>Ruben Debeuf</dc:creator>
  <cp:lastModifiedBy>Ruben Debeuf</cp:lastModifiedBy>
  <cp:revision>3</cp:revision>
  <dcterms:created xsi:type="dcterms:W3CDTF">2021-09-22T12:11:49Z</dcterms:created>
  <dcterms:modified xsi:type="dcterms:W3CDTF">2023-02-22T14:00:30Z</dcterms:modified>
</cp:coreProperties>
</file>